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Slides/notesSlide2.xml" ContentType="application/vnd.openxmlformats-officedocument.presentationml.notesSlide+xml"/>
  <Override PartName="/ppt/slides/slide12.xml" ContentType="application/vnd.openxmlformats-officedocument.presentationml.slide+xml"/>
  <Override PartName="/ppt/slides/slide13.xml" ContentType="application/vnd.openxmlformats-officedocument.presentationml.slide+xml"/>
  <Override PartName="/ppt/notesSlides/notesSlide3.xml" ContentType="application/vnd.openxmlformats-officedocument.presentationml.notesSlide+xml"/>
  <Override PartName="/ppt/slides/slide14.xml" ContentType="application/vnd.openxmlformats-officedocument.presentationml.slide+xml"/>
  <Override PartName="/ppt/notesSlides/notesSlide4.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Slides/notesSlide5.xml" ContentType="application/vnd.openxmlformats-officedocument.presentationml.notesSlide+xml"/>
  <Override PartName="/ppt/slides/slide20.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Col>
    <a:la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381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lastRow>
    <a:firstRow>
      <a:tcTxStyle b="off" i="off">
        <a:font>
          <a:latin typeface="Helvetica Neue"/>
          <a:ea typeface="Helvetica Neue"/>
          <a:cs typeface="Helvetica Neue"/>
        </a:font>
        <a:srgbClr val="5E5E5E"/>
      </a:tcTxStyle>
      <a:tcStyle>
        <a:tcBdr>
          <a:left>
            <a:ln w="12700" cap="flat">
              <a:solidFill>
                <a:srgbClr val="7E8286"/>
              </a:solidFill>
              <a:prstDash val="solid"/>
              <a:miter lim="400000"/>
            </a:ln>
          </a:left>
          <a:right>
            <a:ln w="12700" cap="flat">
              <a:solidFill>
                <a:srgbClr val="7E8286"/>
              </a:solidFill>
              <a:prstDash val="solid"/>
              <a:miter lim="400000"/>
            </a:ln>
          </a:right>
          <a:top>
            <a:ln w="12700" cap="flat">
              <a:solidFill>
                <a:srgbClr val="7E8286"/>
              </a:solidFill>
              <a:prstDash val="solid"/>
              <a:miter lim="400000"/>
            </a:ln>
          </a:top>
          <a:bottom>
            <a:ln w="12700" cap="flat">
              <a:solidFill>
                <a:srgbClr val="7E8286"/>
              </a:solidFill>
              <a:prstDash val="solid"/>
              <a:miter lim="400000"/>
            </a:ln>
          </a:bottom>
          <a:insideH>
            <a:ln w="12700" cap="flat">
              <a:solidFill>
                <a:srgbClr val="7E8286"/>
              </a:solidFill>
              <a:prstDash val="solid"/>
              <a:miter lim="400000"/>
            </a:ln>
          </a:insideH>
          <a:insideV>
            <a:ln w="12700" cap="flat">
              <a:solidFill>
                <a:srgbClr val="7E8286"/>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12700" cap="flat">
              <a:solidFill>
                <a:schemeClr val="accent5">
                  <a:hueOff val="85969"/>
                  <a:satOff val="-7811"/>
                  <a:lumOff val="-38955"/>
                </a:schemeClr>
              </a:solidFill>
              <a:prstDash val="solid"/>
              <a:miter lim="400000"/>
            </a:ln>
          </a:top>
          <a:bottom>
            <a:ln w="12700" cap="flat">
              <a:solidFill>
                <a:schemeClr val="accent5">
                  <a:hueOff val="85969"/>
                  <a:satOff val="-7811"/>
                  <a:lumOff val="-38955"/>
                </a:schemeClr>
              </a:solidFill>
              <a:prstDash val="solid"/>
              <a:miter lim="400000"/>
            </a:ln>
          </a:bottom>
          <a:insideH>
            <a:ln w="12700" cap="flat">
              <a:solidFill>
                <a:schemeClr val="accent5">
                  <a:hueOff val="85969"/>
                  <a:satOff val="-7811"/>
                  <a:lumOff val="-38955"/>
                </a:schemeClr>
              </a:solidFill>
              <a:prstDash val="solid"/>
              <a:miter lim="400000"/>
            </a:ln>
          </a:insideH>
          <a:insideV>
            <a:ln w="12700" cap="flat">
              <a:noFill/>
              <a:miter lim="400000"/>
            </a:ln>
          </a:insideV>
        </a:tcBdr>
        <a:fill>
          <a:noFill/>
        </a:fill>
      </a:tcStyle>
    </a:wholeTbl>
    <a:band2H>
      <a:tcTxStyle b="def" i="def"/>
      <a:tcStyle>
        <a:tcBdr/>
        <a:fill>
          <a:solidFill>
            <a:srgbClr val="C4C1BA">
              <a:alpha val="25000"/>
            </a:srgbClr>
          </a:solidFill>
        </a:fill>
      </a:tcStyle>
    </a:band2H>
    <a:firstCol>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solidFill>
                <a:schemeClr val="accent5">
                  <a:hueOff val="85969"/>
                  <a:satOff val="-7811"/>
                  <a:lumOff val="-38955"/>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5C2C3">
              <a:alpha val="63000"/>
            </a:srgbClr>
          </a:solidFill>
        </a:fill>
      </a:tcStyle>
    </a:firstCol>
    <a:lastRow>
      <a:tcTxStyle b="off" i="off">
        <a:font>
          <a:latin typeface="Helvetica Neue"/>
          <a:ea typeface="Helvetica Neue"/>
          <a:cs typeface="Helvetica Neue"/>
        </a:font>
        <a:schemeClr val="accent5">
          <a:hueOff val="85969"/>
          <a:satOff val="-7811"/>
          <a:lumOff val="-38955"/>
        </a:schemeClr>
      </a:tcTxStyle>
      <a:tcStyle>
        <a:tcBdr>
          <a:left>
            <a:ln w="12700" cap="flat">
              <a:noFill/>
              <a:miter lim="400000"/>
            </a:ln>
          </a:left>
          <a:right>
            <a:ln w="12700" cap="flat">
              <a:noFill/>
              <a:miter lim="400000"/>
            </a:ln>
          </a:right>
          <a:top>
            <a:ln w="25400" cap="flat">
              <a:solidFill>
                <a:schemeClr val="accent5">
                  <a:hueOff val="85969"/>
                  <a:satOff val="-7811"/>
                  <a:lumOff val="-38955"/>
                </a:scheme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5">
                  <a:hueOff val="85969"/>
                  <a:satOff val="-7811"/>
                  <a:lumOff val="-38955"/>
                </a:schemeClr>
              </a:solidFill>
              <a:prstDash val="solid"/>
              <a:miter lim="400000"/>
            </a:ln>
          </a:bottom>
          <a:insideH>
            <a:ln w="12700" cap="flat">
              <a:noFill/>
              <a:miter lim="400000"/>
            </a:ln>
          </a:insideH>
          <a:insideV>
            <a:ln w="12700" cap="flat">
              <a:noFill/>
              <a:miter lim="400000"/>
            </a:ln>
          </a:insideV>
        </a:tcBdr>
        <a:fill>
          <a:solidFill>
            <a:srgbClr val="427271"/>
          </a:solidFill>
        </a:fill>
      </a:tcStyle>
    </a:firstRow>
  </a:tblStyle>
  <a:tblStyle styleId="{EEE7283C-3CF3-47DC-8721-378D4A62B228}" styleName="">
    <a:tblBg/>
    <a:wholeTbl>
      <a:tcTxStyle b="off" i="off">
        <a:font>
          <a:latin typeface="Helvetica Neue"/>
          <a:ea typeface="Helvetica Neue"/>
          <a:cs typeface="Helvetica Neue"/>
        </a:font>
        <a:srgbClr val="5E5E5E"/>
      </a:tcTxStyle>
      <a:tcStyle>
        <a:tcBdr>
          <a:left>
            <a:ln w="12700" cap="flat">
              <a:solidFill>
                <a:schemeClr val="accent1">
                  <a:satOff val="-10875"/>
                  <a:lumOff val="-37767"/>
                </a:schemeClr>
              </a:solidFill>
              <a:prstDash val="solid"/>
              <a:miter lim="400000"/>
            </a:ln>
          </a:left>
          <a:right>
            <a:ln w="12700" cap="flat">
              <a:solidFill>
                <a:schemeClr val="accent1">
                  <a:satOff val="-10875"/>
                  <a:lumOff val="-37767"/>
                </a:schemeClr>
              </a:solidFill>
              <a:prstDash val="solid"/>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solidFill>
                <a:schemeClr val="accent1">
                  <a:satOff val="-10875"/>
                  <a:lumOff val="-37767"/>
                </a:schemeClr>
              </a:solidFill>
              <a:prstDash val="solid"/>
              <a:miter lim="400000"/>
            </a:ln>
          </a:insideV>
        </a:tcBdr>
        <a:fill>
          <a:noFill/>
        </a:fill>
      </a:tcStyle>
    </a:wholeTbl>
    <a:band2H>
      <a:tcTxStyle b="def" i="def"/>
      <a:tcStyle>
        <a:tcBdr/>
        <a:fill>
          <a:solidFill>
            <a:srgbClr val="E1E0DA"/>
          </a:solidFill>
        </a:fill>
      </a:tcStyle>
    </a:band2H>
    <a:firstCol>
      <a:tcTxStyle b="off" i="off">
        <a:font>
          <a:latin typeface="Helvetica Neue"/>
          <a:ea typeface="Helvetica Neue"/>
          <a:cs typeface="Helvetica Neue"/>
        </a:font>
        <a:srgbClr val="FFFFFF"/>
      </a:tcTxStyle>
      <a:tcStyle>
        <a:tcBdr>
          <a:left>
            <a:ln w="12700" cap="flat">
              <a:solidFill>
                <a:schemeClr val="accent1">
                  <a:satOff val="-10875"/>
                  <a:lumOff val="-37767"/>
                </a:schemeClr>
              </a:solidFill>
              <a:prstDash val="solid"/>
              <a:miter lim="400000"/>
            </a:ln>
          </a:left>
          <a:right>
            <a:ln w="12700" cap="flat">
              <a:noFill/>
              <a:miter lim="400000"/>
            </a:ln>
          </a:right>
          <a:top>
            <a:ln w="12700" cap="flat">
              <a:solidFill>
                <a:schemeClr val="accent1">
                  <a:satOff val="-10875"/>
                  <a:lumOff val="-37767"/>
                </a:schemeClr>
              </a:solidFill>
              <a:prstDash val="solid"/>
              <a:miter lim="400000"/>
            </a:ln>
          </a:top>
          <a:bottom>
            <a:ln w="12700" cap="flat">
              <a:solidFill>
                <a:schemeClr val="accent1">
                  <a:satOff val="-10875"/>
                  <a:lumOff val="-37767"/>
                </a:schemeClr>
              </a:solidFill>
              <a:prstDash val="solid"/>
              <a:miter lim="400000"/>
            </a:ln>
          </a:bottom>
          <a:insideH>
            <a:ln w="12700" cap="flat">
              <a:solidFill>
                <a:schemeClr val="accent1">
                  <a:satOff val="-10875"/>
                  <a:lumOff val="-37767"/>
                </a:schemeClr>
              </a:solidFill>
              <a:prstDash val="solid"/>
              <a:miter lim="400000"/>
            </a:ln>
          </a:insideH>
          <a:insideV>
            <a:ln w="12700" cap="flat">
              <a:noFill/>
              <a:miter lim="400000"/>
            </a:ln>
          </a:insideV>
        </a:tcBdr>
        <a:fill>
          <a:solidFill>
            <a:srgbClr val="979E9E"/>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chemeClr val="accent1">
                  <a:satOff val="-10875"/>
                  <a:lumOff val="-37767"/>
                </a:schemeClr>
              </a:solidFill>
              <a:prstDash val="solid"/>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chemeClr val="accent1">
                  <a:satOff val="-10875"/>
                  <a:lumOff val="-37767"/>
                </a:schemeClr>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45430"/>
              <a:satOff val="-14506"/>
              <a:lumOff val="-20039"/>
            </a:schemeClr>
          </a:solidFill>
        </a:fill>
      </a:tcStyle>
    </a:firstRow>
  </a:tblStyle>
  <a:tblStyle styleId="{CF821DB8-F4EB-4A41-A1BA-3FCAFE7338EE}" styleName="">
    <a:tblBg/>
    <a:wholeTbl>
      <a:tcTxStyle b="off" i="off">
        <a:font>
          <a:latin typeface="Helvetica Neue"/>
          <a:ea typeface="Helvetica Neue"/>
          <a:cs typeface="Helvetica Neue"/>
        </a:font>
        <a:srgbClr val="5E5E5E"/>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A7A7A7"/>
              </a:solidFill>
              <a:prstDash val="solid"/>
              <a:miter lim="400000"/>
            </a:ln>
          </a:insideV>
        </a:tcBdr>
        <a:fill>
          <a:noFill/>
        </a:fill>
      </a:tcStyle>
    </a:wholeTbl>
    <a:band2H>
      <a:tcTxStyle b="def" i="def"/>
      <a:tcStyle>
        <a:tcBdr/>
        <a:fill>
          <a:solidFill>
            <a:srgbClr val="E6E4D7"/>
          </a:solidFill>
        </a:fill>
      </a:tcStyle>
    </a:band2H>
    <a:firstCol>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E7E4DC"/>
          </a:solidFill>
        </a:fill>
      </a:tcStyle>
    </a:firstCol>
    <a:la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lastRow>
    <a:firstRow>
      <a:tcTxStyle b="off" i="off">
        <a:font>
          <a:latin typeface="Helvetica Neue"/>
          <a:ea typeface="Helvetica Neue"/>
          <a:cs typeface="Helvetica Neue"/>
        </a:font>
        <a:srgbClr val="5D3C1B"/>
      </a:tcTxStyle>
      <a:tcStyle>
        <a:tcBdr>
          <a:left>
            <a:ln w="12700" cap="flat">
              <a:solidFill>
                <a:srgbClr val="A7A7A7"/>
              </a:solidFill>
              <a:prstDash val="solid"/>
              <a:miter lim="400000"/>
            </a:ln>
          </a:left>
          <a:right>
            <a:ln w="12700" cap="flat">
              <a:solidFill>
                <a:srgbClr val="A7A7A7"/>
              </a:solidFill>
              <a:prstDash val="solid"/>
              <a:miter lim="400000"/>
            </a:ln>
          </a:right>
          <a:top>
            <a:ln w="12700" cap="flat">
              <a:solidFill>
                <a:srgbClr val="A7A7A7"/>
              </a:solidFill>
              <a:prstDash val="solid"/>
              <a:miter lim="400000"/>
            </a:ln>
          </a:top>
          <a:bottom>
            <a:ln w="12700" cap="flat">
              <a:solidFill>
                <a:srgbClr val="A7A7A7"/>
              </a:solidFill>
              <a:prstDash val="solid"/>
              <a:miter lim="400000"/>
            </a:ln>
          </a:bottom>
          <a:insideH>
            <a:ln w="12700" cap="flat">
              <a:solidFill>
                <a:srgbClr val="A7A7A7"/>
              </a:solidFill>
              <a:prstDash val="solid"/>
              <a:miter lim="400000"/>
            </a:ln>
          </a:insideH>
          <a:insideV>
            <a:ln w="12700" cap="flat">
              <a:solidFill>
                <a:srgbClr val="A7A7A7"/>
              </a:solidFill>
              <a:prstDash val="solid"/>
              <a:miter lim="400000"/>
            </a:ln>
          </a:insideV>
        </a:tcBdr>
        <a:fill>
          <a:solidFill>
            <a:srgbClr val="D5D2C7"/>
          </a:solidFill>
        </a:fill>
      </a:tcStyle>
    </a:firstRow>
  </a:tblStyle>
  <a:tblStyle styleId="{33BA23B1-9221-436E-865A-0063620EA4FD}" styleName="">
    <a:tblBg/>
    <a:wholeTbl>
      <a:tcTxStyle b="off" i="off">
        <a:font>
          <a:latin typeface="Helvetica Neue"/>
          <a:ea typeface="Helvetica Neue"/>
          <a:cs typeface="Helvetica Neue"/>
        </a:font>
        <a:srgbClr val="5E5E5E"/>
      </a:tcTxStyle>
      <a:tcStyle>
        <a:tcBdr>
          <a:left>
            <a:ln w="12700" cap="flat">
              <a:solidFill>
                <a:srgbClr val="000000">
                  <a:alpha val="50000"/>
                </a:srgbClr>
              </a:solidFill>
              <a:prstDash val="solid"/>
              <a:miter lim="400000"/>
            </a:ln>
          </a:left>
          <a:right>
            <a:ln w="12700" cap="flat">
              <a:solidFill>
                <a:srgbClr val="000000">
                  <a:alpha val="50000"/>
                </a:srgbClr>
              </a:solidFill>
              <a:prstDash val="solid"/>
              <a:miter lim="400000"/>
            </a:ln>
          </a:right>
          <a:top>
            <a:ln w="12700" cap="flat">
              <a:solidFill>
                <a:srgbClr val="000000">
                  <a:alpha val="50000"/>
                </a:srgbClr>
              </a:solidFill>
              <a:prstDash val="solid"/>
              <a:miter lim="400000"/>
            </a:ln>
          </a:top>
          <a:bottom>
            <a:ln w="12700" cap="flat">
              <a:solidFill>
                <a:srgbClr val="000000">
                  <a:alpha val="50000"/>
                </a:srgbClr>
              </a:solidFill>
              <a:prstDash val="solid"/>
              <a:miter lim="400000"/>
            </a:ln>
          </a:bottom>
          <a:insideH>
            <a:ln w="12700" cap="flat">
              <a:solidFill>
                <a:srgbClr val="000000">
                  <a:alpha val="50000"/>
                </a:srgbClr>
              </a:solidFill>
              <a:prstDash val="solid"/>
              <a:miter lim="400000"/>
            </a:ln>
          </a:insideH>
          <a:insideV>
            <a:ln w="12700" cap="flat">
              <a:solidFill>
                <a:srgbClr val="000000">
                  <a:alpha val="50000"/>
                </a:srgbClr>
              </a:solidFill>
              <a:prstDash val="solid"/>
              <a:miter lim="400000"/>
            </a:ln>
          </a:insideV>
        </a:tcBdr>
        <a:fill>
          <a:noFill/>
        </a:fill>
      </a:tcStyle>
    </a:wholeTbl>
    <a:band2H>
      <a:tcTxStyle b="def" i="def"/>
      <a:tcStyle>
        <a:tcBdr/>
        <a:fill>
          <a:solidFill>
            <a:srgbClr val="E4E1D9"/>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A99C"/>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746B"/>
          </a:solidFill>
        </a:fill>
      </a:tcStyle>
    </a:firstRow>
  </a:tblStyle>
  <a:tblStyle styleId="{2708684C-4D16-4618-839F-0558EEFCDFE6}" styleName="">
    <a:tblBg/>
    <a:wholeTbl>
      <a:tcTxStyle b="off" i="off">
        <a:font>
          <a:latin typeface="Helvetica Neue"/>
          <a:ea typeface="Helvetica Neue"/>
          <a:cs typeface="Helvetica Neue"/>
        </a:font>
        <a:srgbClr val="5E5E5E"/>
      </a:tcTxStyle>
      <a:tcStyle>
        <a:tcBdr>
          <a:left>
            <a:ln w="12700" cap="flat">
              <a:noFill/>
              <a:miter lim="400000"/>
            </a:ln>
          </a:left>
          <a:right>
            <a:ln w="12700" cap="flat">
              <a:noFill/>
              <a:miter lim="400000"/>
            </a:ln>
          </a:right>
          <a:top>
            <a:ln w="12700" cap="flat">
              <a:solidFill>
                <a:srgbClr val="6B6C6B"/>
              </a:solidFill>
              <a:custDash>
                <a:ds d="200000" sp="200000"/>
              </a:custDash>
              <a:miter lim="400000"/>
            </a:ln>
          </a:top>
          <a:bottom>
            <a:ln w="12700" cap="flat">
              <a:solidFill>
                <a:srgbClr val="6B6C6B"/>
              </a:solidFill>
              <a:custDash>
                <a:ds d="200000" sp="200000"/>
              </a:custDash>
              <a:miter lim="400000"/>
            </a:ln>
          </a:bottom>
          <a:insideH>
            <a:ln w="12700" cap="flat">
              <a:solidFill>
                <a:srgbClr val="6B6C6B"/>
              </a:solidFill>
              <a:custDash>
                <a:ds d="200000" sp="200000"/>
              </a:custDash>
              <a:miter lim="400000"/>
            </a:ln>
          </a:insideH>
          <a:insideV>
            <a:ln w="12700" cap="flat">
              <a:noFill/>
              <a:miter lim="400000"/>
            </a:ln>
          </a:insideV>
        </a:tcBdr>
        <a:fill>
          <a:noFill/>
        </a:fill>
      </a:tcStyle>
    </a:wholeTbl>
    <a:band2H>
      <a:tcTxStyle b="def" i="def"/>
      <a:tcStyle>
        <a:tcBdr/>
        <a:fill>
          <a:solidFill>
            <a:srgbClr val="FFFFFF">
              <a:alpha val="50000"/>
            </a:srgbClr>
          </a:solidFill>
        </a:fill>
      </a:tcStyle>
    </a:band2H>
    <a:firstCol>
      <a:tcTxStyle b="off" i="off">
        <a:font>
          <a:latin typeface="Helvetica Neue"/>
          <a:ea typeface="Helvetica Neue"/>
          <a:cs typeface="Helvetica Neue"/>
        </a:font>
        <a:srgbClr val="5D3C1B"/>
      </a:tcTxStyle>
      <a:tcStyle>
        <a:tcBdr>
          <a:left>
            <a:ln w="12700" cap="flat">
              <a:noFill/>
              <a:miter lim="400000"/>
            </a:ln>
          </a:left>
          <a:right>
            <a:ln w="25400" cap="flat">
              <a:solidFill>
                <a:srgbClr val="A7A7A7"/>
              </a:solidFill>
              <a:prstDash val="solid"/>
              <a:miter lim="400000"/>
            </a:ln>
          </a:right>
          <a:top>
            <a:ln w="12700" cap="flat">
              <a:solidFill>
                <a:srgbClr val="A9AAA9"/>
              </a:solidFill>
              <a:prstDash val="solid"/>
              <a:miter lim="400000"/>
            </a:ln>
          </a:top>
          <a:bottom>
            <a:ln w="12700" cap="flat">
              <a:solidFill>
                <a:srgbClr val="A9AAA9"/>
              </a:solidFill>
              <a:prstDash val="solid"/>
              <a:miter lim="400000"/>
            </a:ln>
          </a:bottom>
          <a:insideH>
            <a:ln w="12700" cap="flat">
              <a:solidFill>
                <a:srgbClr val="A9AAA9"/>
              </a:solidFill>
              <a:prstDash val="solid"/>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25400" cap="flat">
              <a:solidFill>
                <a:srgbClr val="A7A7A7"/>
              </a:solidFill>
              <a:prstDash val="solid"/>
              <a:miter lim="400000"/>
            </a:ln>
          </a:top>
          <a:bottom>
            <a:ln w="12700" cap="flat">
              <a:noFill/>
              <a:miter lim="400000"/>
            </a:ln>
          </a:bottom>
          <a:insideH>
            <a:ln w="12700" cap="flat">
              <a:solidFill>
                <a:srgbClr val="A7A7A7"/>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5D3C1B"/>
      </a:tcTxStyle>
      <a:tcStyle>
        <a:tcBdr>
          <a:left>
            <a:ln w="12700" cap="flat">
              <a:noFill/>
              <a:miter lim="400000"/>
            </a:ln>
          </a:left>
          <a:right>
            <a:ln w="12700" cap="flat">
              <a:noFill/>
              <a:miter lim="400000"/>
            </a:ln>
          </a:right>
          <a:top>
            <a:ln w="12700" cap="flat">
              <a:noFill/>
              <a:miter lim="400000"/>
            </a:ln>
          </a:top>
          <a:bottom>
            <a:ln w="25400" cap="flat">
              <a:solidFill>
                <a:srgbClr val="A7A7A7"/>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ommentAuthors" Target="commentAuthors.xml"/><Relationship Id="rId21" Type="http://schemas.openxmlformats.org/officeDocument/2006/relationships/slide" Target="slides/slide14.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ustomXml" Target="../customXml/item2.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customXml" Target="../customXml/item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ustomXml" Target="../customXml/item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www.environmentalpollution.in/forest-conservation/how-to-conserve-forest-resources-8-steps/156"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Without its keystone species, the ecosystem would be dramatically different or cease to exist altogether. </a:t>
            </a:r>
          </a:p>
          <a:p>
            <a:pPr/>
            <a:r>
              <a:t>Keystone species have low functional redundancy. This means that if the species were to disappear from the ecosystem, no other species would be able to fill its ecological niche.</a:t>
            </a:r>
          </a:p>
          <a:p>
            <a:pPr/>
            <a:r>
              <a:t>Any organism, from plants to fungi, may be a keystone species; they are not always the largest or most abundant species in an ecosystem.</a:t>
            </a:r>
          </a:p>
          <a:p>
            <a:pPr/>
            <a:r>
              <a:t>In many cases, a keystone species is a predator. The reason for this is that a small population of predators is able to influence the distribution and numbers of many prey species. Predators not only affect prey populations by reducing their numbers, but they also alter the behavior of prey species--where they forage, when they are active, and how they select habitats such as burrows and breeding grounds.</a:t>
            </a:r>
          </a:p>
          <a:p>
            <a:pPr/>
            <a:r>
              <a:t>When a keystone species is removed from an ecological community, there is a chain reaction throughout many parts of the community. Some species become more numerous while others suffer population declines. The plant structure of the community may be altered due to increased or decreased browsing and grazing by certain species.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Erosion caused by deforestation can initiate increased flood rates. Land which is converted into a pasture or crop field from forests or another natural landscape is less able to absorb water, which makes floods more common.</a:t>
            </a:r>
          </a:p>
          <a:p>
            <a:pPr/>
            <a:r>
              <a:t>Biodiversity is a term used to describe the enormous variety of life on Earth.</a:t>
            </a:r>
          </a:p>
          <a:p>
            <a:pPr/>
            <a:r>
              <a:t>Forests can be found from the tropics to high-latitude areas. They are home to 80% of terrestrial biodiversity.</a:t>
            </a:r>
          </a:p>
          <a:p>
            <a:pPr/>
            <a:r>
              <a:t>Deforestation not only removes vegetation that is important for removing carbon dioxide from the air, but the act of clearing the forests also produces greenhouse gas emissions. The Food and Agriculture Organization of the United Nations says that deforestation is the second-leading cause of climate change. (The first is the burning of fossil fuels.) In fact, deforestation accounts for nearly 20% of greenhouse gas emissions.</a:t>
            </a:r>
          </a:p>
          <a:p>
            <a:pPr/>
            <a:r>
              <a:t>Urban expansion at the expense of forested areas will also feel the heat. Trees retain a lot of water, keeping the air around forested areas cool. When those trees are replaced with the metal and concrete of buildings and highways, cities become heat islands and can get dangerously hot in the summer. Additionally, hotter air is able to dissolve more smog and particulate matter, making air quality dangerous for the elderly and people with asthma. As cities continue to grow and climate change makes summers hotter around the world, the problem will most likely get worse.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Does this mean we are doomed to a future without forests and the living things that thrive there? Or can humans give back to nature at least part of what we’ve taken?</a:t>
            </a:r>
          </a:p>
          <a:p>
            <a:pPr/>
            <a:r>
              <a:t>Our fate might not yet be sealed. Reforestation initiatives across the world have taken on the task of restoring previously deforested land. Plant a Billion Trees, which is part of the Nature Conservancy, has ongoing reforestation projects in Brazil, China, and the US, and have already planted nearly 100 million trees. Eden Reforestation Projects have planted over 200,000 trees in Nepal, Madagascar, Haiti, Indonesia, and Ethiopia. And Conservation International is leading a project to restore 70,000 acres of the Amazon to its former glory, putting thousands of people to work in the process. You can even offset your individual carbon footprint by purchasing offsets from CarbonFund.org, where your donation is used to rebuild lost habitats.</a:t>
            </a:r>
          </a:p>
          <a:p>
            <a:pPr/>
            <a:r>
              <a:t>But nature is complex and simply planting more trees will not immediately fix the problem. While a lot of lands has been reforested, biodiversity in these places are still lagging.</a:t>
            </a:r>
          </a:p>
          <a:p>
            <a:pPr/>
            <a:r>
              <a:t>However, while a tree may able to be harvested after around 20 years, forests take around 100 years to reach full maturity. Protected and reforested areas have to stay that way for decades before their full benefits and biodiversity are realized. Only a long-term commitment, one that will take multiple generations and stable environmental policy, will allow for forests to reach their healthiest. Scientists are also concerned about the rate of deforestation. Even with habitat restoration efforts, researchers estimate that there may be no rainforest left within 100 years. Deforestation, combined with climate change, could spell the end for a wide range of species.</a:t>
            </a:r>
          </a:p>
          <a:p>
            <a:pPr/>
            <a:r>
              <a:t>Efforts are being made to fight against deforestation at both the national level in several countries and at the global level. Brazil, for example, rolled out ambitious and enforceable legislation in 2004 to preserve the Amazon forest. Brazil and Indonesia, which together had the highest net loss of forest cover in the 1990s, have significantly reduced the rate of shrinkage.</a:t>
            </a:r>
          </a:p>
          <a:p>
            <a:pPr/>
            <a:r>
              <a:t>At the international level, the United Nations has launched Reducing Emissions from Deforestation and Forest Degradation (REDD) and REDD+.</a:t>
            </a:r>
          </a:p>
          <a:p>
            <a:pPr/>
            <a:r>
              <a:t>One reforested hectare does not equal one deforested hectare, as in most cases the reforested area does not have the same quality as a natural forest in terms of variety of species and protection of biodiversity.</a:t>
            </a:r>
          </a:p>
          <a:p>
            <a:pPr/>
            <a:r>
              <a:t>The idea behind the REDD programs is to financially reward countries and communities that manage to reduce deforestation. The funding can come from institutions such as the World Bank or from non-governmental organizations (NGOs) that can act at the local level to remunerate cooperating villages. The fight against deforestation in Brazil's Amazon forest has been financed with bilateral aid from Norway. Specific mechanisms also allow corporations to finance forest projects and obtain credits that can be traded on carbon markets.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rPr u="sng">
                <a:hlinkClick r:id="rId3" invalidUrl="" action="" tgtFrame="" tooltip="" history="1" highlightClick="0" endSnd="0"/>
              </a:rPr>
              <a:t>http://www.environmentalpollution.in/forest-conservation/how-to-conserve-forest-resources-8-steps/156</a:t>
            </a:r>
            <a:r>
              <a:t> </a:t>
            </a:r>
          </a:p>
          <a:p>
            <a:pPr/>
            <a:r>
              <a:t>Slash and burn farming, overgrazing by cattle, shifting agriculture are all farming practices that are harmful to the environment and particularly to forests. We must keep all these practices under control.</a:t>
            </a:r>
          </a:p>
          <a:p>
            <a:pPr/>
            <a:r>
              <a:t>Shifting cultivation is an agricultural system in which plot of land are cultivated temporarily, then abandoned while post-disturbance fallow vegetation is allowed to freely grow while the cultivator moves on to another plot.</a:t>
            </a:r>
          </a:p>
          <a:p>
            <a:pPr/>
            <a:r>
              <a:t>Shelter wood cutting- This method entails that the least useful trees are cut down first, while the highest quality trees are cut down last.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Hydric soil is soil which is permanently or seasonally saturated by water, resulting in anaerobic conditions, as found in wetlands.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标题文本"/>
          <p:cNvSpPr txBox="1"/>
          <p:nvPr>
            <p:ph type="title"/>
          </p:nvPr>
        </p:nvSpPr>
        <p:spPr>
          <a:xfrm>
            <a:off x="787400" y="1511300"/>
            <a:ext cx="11430000" cy="3810000"/>
          </a:xfrm>
          <a:prstGeom prst="rect">
            <a:avLst/>
          </a:prstGeom>
        </p:spPr>
        <p:txBody>
          <a:bodyPr anchor="b"/>
          <a:lstStyle>
            <a:lvl1pPr>
              <a:defRPr>
                <a:solidFill>
                  <a:srgbClr val="276D6D"/>
                </a:solidFill>
              </a:defRPr>
            </a:lvl1pPr>
          </a:lstStyle>
          <a:p>
            <a:pPr/>
            <a:r>
              <a:t>标题文本</a:t>
            </a:r>
          </a:p>
        </p:txBody>
      </p:sp>
      <p:sp>
        <p:nvSpPr>
          <p:cNvPr id="12" name="正文级别 1…"/>
          <p:cNvSpPr txBox="1"/>
          <p:nvPr>
            <p:ph type="body" sz="quarter" idx="1"/>
          </p:nvPr>
        </p:nvSpPr>
        <p:spPr>
          <a:xfrm>
            <a:off x="787400" y="5308600"/>
            <a:ext cx="11430000" cy="14478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533400"/>
          </a:xfrm>
          <a:prstGeom prst="rect">
            <a:avLst/>
          </a:prstGeom>
        </p:spPr>
        <p:txBody>
          <a:bodyPr anchor="t">
            <a:spAutoFit/>
          </a:bodyPr>
          <a:lstStyle>
            <a:lvl1pPr marL="0" indent="0" algn="ctr">
              <a:spcBef>
                <a:spcPts val="0"/>
              </a:spcBef>
              <a:buSzTx/>
              <a:buNone/>
              <a:defRPr i="1" sz="2800">
                <a:latin typeface="Hoefler Text"/>
                <a:ea typeface="Hoefler Text"/>
                <a:cs typeface="Hoefler Text"/>
                <a:sym typeface="Hoefler Text"/>
              </a:defRPr>
            </a:lvl1pPr>
          </a:lstStyle>
          <a:p>
            <a:pPr/>
            <a:r>
              <a:t>–Johnny Appleseed</a:t>
            </a:r>
          </a:p>
        </p:txBody>
      </p:sp>
      <p:sp>
        <p:nvSpPr>
          <p:cNvPr id="94" name="“在此键入引文。”"/>
          <p:cNvSpPr txBox="1"/>
          <p:nvPr>
            <p:ph type="body" sz="quarter" idx="22"/>
          </p:nvPr>
        </p:nvSpPr>
        <p:spPr>
          <a:xfrm>
            <a:off x="1270000" y="4241799"/>
            <a:ext cx="10464800" cy="736601"/>
          </a:xfrm>
          <a:prstGeom prst="rect">
            <a:avLst/>
          </a:prstGeom>
        </p:spPr>
        <p:txBody>
          <a:bodyPr>
            <a:spAutoFit/>
          </a:bodyPr>
          <a:lstStyle>
            <a:lvl1pPr marL="0" indent="0" algn="ctr">
              <a:spcBef>
                <a:spcPts val="2400"/>
              </a:spcBef>
              <a:buSzTx/>
              <a:buNone/>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21"/>
          </p:nvPr>
        </p:nvSpPr>
        <p:spPr>
          <a:xfrm>
            <a:off x="-851457" y="-14228"/>
            <a:ext cx="15004983" cy="9987693"/>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图像"/>
          <p:cNvSpPr/>
          <p:nvPr>
            <p:ph type="pic" idx="21"/>
          </p:nvPr>
        </p:nvSpPr>
        <p:spPr>
          <a:xfrm>
            <a:off x="1960603" y="884196"/>
            <a:ext cx="9166170" cy="610123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21" name="标题文本"/>
          <p:cNvSpPr txBox="1"/>
          <p:nvPr>
            <p:ph type="title"/>
          </p:nvPr>
        </p:nvSpPr>
        <p:spPr>
          <a:xfrm>
            <a:off x="787400" y="7188200"/>
            <a:ext cx="11430000" cy="1270000"/>
          </a:xfrm>
          <a:prstGeom prst="rect">
            <a:avLst/>
          </a:prstGeom>
        </p:spPr>
        <p:txBody>
          <a:bodyPr anchor="b"/>
          <a:lstStyle>
            <a:lvl1pPr>
              <a:defRPr>
                <a:solidFill>
                  <a:srgbClr val="276D6D"/>
                </a:solidFill>
              </a:defRPr>
            </a:lvl1pPr>
          </a:lstStyle>
          <a:p>
            <a:pPr/>
            <a:r>
              <a:t>标题文本</a:t>
            </a:r>
          </a:p>
        </p:txBody>
      </p:sp>
      <p:sp>
        <p:nvSpPr>
          <p:cNvPr id="22" name="正文级别 1…"/>
          <p:cNvSpPr txBox="1"/>
          <p:nvPr>
            <p:ph type="body" sz="quarter" idx="1"/>
          </p:nvPr>
        </p:nvSpPr>
        <p:spPr>
          <a:xfrm>
            <a:off x="787400" y="8407400"/>
            <a:ext cx="11430000" cy="10414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xfrm>
            <a:off x="6283553" y="9131300"/>
            <a:ext cx="424994" cy="436677"/>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787400" y="3657600"/>
            <a:ext cx="11430000" cy="24384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21"/>
          </p:nvPr>
        </p:nvSpPr>
        <p:spPr>
          <a:xfrm>
            <a:off x="6273800" y="1206500"/>
            <a:ext cx="5888774" cy="72771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39" name="标题文本"/>
          <p:cNvSpPr txBox="1"/>
          <p:nvPr>
            <p:ph type="title"/>
          </p:nvPr>
        </p:nvSpPr>
        <p:spPr>
          <a:xfrm>
            <a:off x="457200" y="1244600"/>
            <a:ext cx="5600700" cy="3467100"/>
          </a:xfrm>
          <a:prstGeom prst="rect">
            <a:avLst/>
          </a:prstGeom>
        </p:spPr>
        <p:txBody>
          <a:bodyPr anchor="b"/>
          <a:lstStyle/>
          <a:p>
            <a:pPr/>
            <a:r>
              <a:t>标题文本</a:t>
            </a:r>
          </a:p>
        </p:txBody>
      </p:sp>
      <p:sp>
        <p:nvSpPr>
          <p:cNvPr id="40" name="正文级别 1…"/>
          <p:cNvSpPr txBox="1"/>
          <p:nvPr>
            <p:ph type="body" sz="quarter" idx="1"/>
          </p:nvPr>
        </p:nvSpPr>
        <p:spPr>
          <a:xfrm>
            <a:off x="457200" y="4851400"/>
            <a:ext cx="5600700" cy="3632200"/>
          </a:xfrm>
          <a:prstGeom prst="rect">
            <a:avLst/>
          </a:prstGeom>
        </p:spPr>
        <p:txBody>
          <a:bodyPr anchor="t"/>
          <a:lstStyle>
            <a:lvl1pPr marL="0" indent="0" algn="ctr">
              <a:spcBef>
                <a:spcPts val="0"/>
              </a:spcBef>
              <a:buSzTx/>
              <a:buNone/>
              <a:defRPr sz="4000"/>
            </a:lvl1pPr>
            <a:lvl2pPr marL="0" indent="0" algn="ctr">
              <a:spcBef>
                <a:spcPts val="0"/>
              </a:spcBef>
              <a:buSzTx/>
              <a:buNone/>
              <a:defRPr sz="4000"/>
            </a:lvl2pPr>
            <a:lvl3pPr marL="0" indent="0" algn="ctr">
              <a:spcBef>
                <a:spcPts val="0"/>
              </a:spcBef>
              <a:buSzTx/>
              <a:buNone/>
              <a:defRPr sz="4000"/>
            </a:lvl3pPr>
            <a:lvl4pPr marL="0" indent="0" algn="ctr">
              <a:spcBef>
                <a:spcPts val="0"/>
              </a:spcBef>
              <a:buSzTx/>
              <a:buNone/>
              <a:defRPr sz="4000"/>
            </a:lvl4pPr>
            <a:lvl5pPr marL="0" indent="0" algn="ctr">
              <a:spcBef>
                <a:spcPts val="0"/>
              </a:spcBef>
              <a:buSzTx/>
              <a:buNone/>
              <a:defRPr sz="40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quarter" idx="21"/>
          </p:nvPr>
        </p:nvSpPr>
        <p:spPr>
          <a:xfrm>
            <a:off x="7412382" y="2933700"/>
            <a:ext cx="4324471" cy="5343996"/>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787400" y="2768600"/>
            <a:ext cx="5486400" cy="5715000"/>
          </a:xfrm>
          <a:prstGeom prst="rect">
            <a:avLst/>
          </a:prstGeom>
        </p:spPr>
        <p:txBody>
          <a:bodyPr/>
          <a:lstStyle>
            <a:lvl1pPr marL="342900" indent="-342900">
              <a:spcBef>
                <a:spcPts val="2800"/>
              </a:spcBef>
              <a:buBlip>
                <a:blip r:embed="rId2"/>
              </a:buBlip>
              <a:defRPr sz="3000"/>
            </a:lvl1pPr>
            <a:lvl2pPr marL="685800" indent="-342900">
              <a:spcBef>
                <a:spcPts val="2800"/>
              </a:spcBef>
              <a:buBlip>
                <a:blip r:embed="rId2"/>
              </a:buBlip>
              <a:defRPr sz="3000"/>
            </a:lvl2pPr>
            <a:lvl3pPr marL="1028700" indent="-342900">
              <a:spcBef>
                <a:spcPts val="2800"/>
              </a:spcBef>
              <a:buBlip>
                <a:blip r:embed="rId2"/>
              </a:buBlip>
              <a:defRPr sz="3000"/>
            </a:lvl3pPr>
            <a:lvl4pPr marL="1371600" indent="-342900">
              <a:spcBef>
                <a:spcPts val="2800"/>
              </a:spcBef>
              <a:buBlip>
                <a:blip r:embed="rId2"/>
              </a:buBlip>
              <a:defRPr sz="3000"/>
            </a:lvl4pPr>
            <a:lvl5pPr marL="1714500" indent="-342900">
              <a:spcBef>
                <a:spcPts val="2800"/>
              </a:spcBef>
              <a:buBlip>
                <a:blip r:embed="rId2"/>
              </a:buBlip>
              <a:defRPr sz="30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idx="21"/>
          </p:nvPr>
        </p:nvSpPr>
        <p:spPr>
          <a:xfrm>
            <a:off x="711200" y="673100"/>
            <a:ext cx="6680111" cy="8255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4" name="图像"/>
          <p:cNvSpPr/>
          <p:nvPr>
            <p:ph type="pic" sz="quarter" idx="22"/>
          </p:nvPr>
        </p:nvSpPr>
        <p:spPr>
          <a:xfrm>
            <a:off x="7645400" y="652434"/>
            <a:ext cx="4572000" cy="3046422"/>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5" name="图像"/>
          <p:cNvSpPr/>
          <p:nvPr>
            <p:ph type="pic" sz="half" idx="23"/>
          </p:nvPr>
        </p:nvSpPr>
        <p:spPr>
          <a:xfrm>
            <a:off x="7645400" y="3225800"/>
            <a:ext cx="4572000" cy="6858000"/>
          </a:xfrm>
          <a:prstGeom prst="rect">
            <a:avLst/>
          </a:prstGeom>
          <a:ln w="9525">
            <a:round/>
          </a:ln>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787400" y="1257300"/>
            <a:ext cx="11430000" cy="723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6283553" y="9128861"/>
            <a:ext cx="424994" cy="436678"/>
          </a:xfrm>
          <a:prstGeom prst="rect">
            <a:avLst/>
          </a:prstGeom>
          <a:ln w="12700">
            <a:miter lim="400000"/>
          </a:ln>
        </p:spPr>
        <p:txBody>
          <a:bodyPr wrap="none" lIns="50800" tIns="50800" rIns="50800" bIns="50800" anchor="ctr">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800" u="none">
          <a:solidFill>
            <a:srgbClr val="767367"/>
          </a:solidFill>
          <a:effectLst>
            <a:outerShdw sx="100000" sy="100000" kx="0" ky="0" algn="b" rotWithShape="0" blurRad="63500" dist="12700" dir="5400000">
              <a:srgbClr val="000000">
                <a:alpha val="30000"/>
              </a:srgbClr>
            </a:outerShdw>
          </a:effectLst>
          <a:uFillTx/>
          <a:latin typeface="+mn-lt"/>
          <a:ea typeface="+mn-ea"/>
          <a:cs typeface="+mn-cs"/>
          <a:sym typeface="Baskerville"/>
        </a:defRPr>
      </a:lvl9pPr>
    </p:titleStyle>
    <p:bodyStyle>
      <a:lvl1pPr marL="3937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1pPr>
      <a:lvl2pPr marL="7874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2pPr>
      <a:lvl3pPr marL="11811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3pPr>
      <a:lvl4pPr marL="15748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4pPr>
      <a:lvl5pPr marL="19685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5pPr>
      <a:lvl6pPr marL="23622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6pPr>
      <a:lvl7pPr marL="27559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7pPr>
      <a:lvl8pPr marL="31496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8pPr>
      <a:lvl9pPr marL="3543300" marR="0" indent="-393700" algn="l" defTabSz="584200" rtl="0" latinLnBrk="0">
        <a:lnSpc>
          <a:spcPct val="100000"/>
        </a:lnSpc>
        <a:spcBef>
          <a:spcPts val="3600"/>
        </a:spcBef>
        <a:spcAft>
          <a:spcPts val="0"/>
        </a:spcAft>
        <a:buClrTx/>
        <a:buSzPct val="50000"/>
        <a:buFontTx/>
        <a:buBlip>
          <a:blip r:embed="rId3"/>
        </a:buBlip>
        <a:tabLst/>
        <a:defRPr b="0" baseline="0" cap="none" i="0" spc="0" strike="noStrike" sz="3600" u="none">
          <a:solidFill>
            <a:srgbClr val="5E5E5E"/>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tjyh2003-my.sharepoint.com/:v:/p/wenting_chai/Ef4cY7EjzrxBsUMXhoLnlpIBk-tqSwcgA_n62ZCNgpKtbQ?e=grTk02" TargetMode="External"/><Relationship Id="rId4" Type="http://schemas.openxmlformats.org/officeDocument/2006/relationships/hyperlink" Target="https://tjyh2003-my.sharepoint.com/:v:/p/wenting_chai/EZzse4H3XzBGrSlEi6hx5KsBJraQILDIDXKj7fm-aseoSg?e=73fuzp" TargetMode="External"/><Relationship Id="rId5" Type="http://schemas.openxmlformats.org/officeDocument/2006/relationships/hyperlink" Target="https://tjyh2003-my.sharepoint.com/:v:/p/wenting_chai/EZWA8vh_hx5Jk2BRwaF243cB1MaOYjpHGmuOUzZaQgsAPw?e=B1bTYx"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cienceovereverything.com/2018/11/15/deforestation/"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tif"/><Relationship Id="rId4" Type="http://schemas.openxmlformats.org/officeDocument/2006/relationships/image" Target="../media/image10.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tjyh2003-my.sharepoint.com/:v:/p/wenting_chai/EeYRqLz643xFhzSE04nc2ZMB-X4wduIOH9qYnKDHSJP9JQ?e=okDPLV" TargetMode="External"/><Relationship Id="rId4" Type="http://schemas.openxmlformats.org/officeDocument/2006/relationships/hyperlink" Target="https://tjyh2003-my.sharepoint.com/:v:/p/wenting_chai/EaJHxnyIvSBGu7en5lT9qRgBLmohW6tctEddanZvzDGYig?e=HsNraA"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jpeg"/><Relationship Id="rId5" Type="http://schemas.openxmlformats.org/officeDocument/2006/relationships/image" Target="../media/image13.tif"/><Relationship Id="rId6" Type="http://schemas.openxmlformats.org/officeDocument/2006/relationships/hyperlink" Target="https://en.wikipedia.org/wiki/Ecosystem" TargetMode="External"/><Relationship Id="rId7" Type="http://schemas.openxmlformats.org/officeDocument/2006/relationships/hyperlink" Target="https://en.wikipedia.org/wiki/Flooded" TargetMode="External"/><Relationship Id="rId8" Type="http://schemas.openxmlformats.org/officeDocument/2006/relationships/hyperlink" Target="https://en.wikipedia.org/wiki/Water" TargetMode="External"/><Relationship Id="rId9" Type="http://schemas.openxmlformats.org/officeDocument/2006/relationships/hyperlink" Target="https://en.wikipedia.org/wiki/Vegetation" TargetMode="External"/><Relationship Id="rId10" Type="http://schemas.openxmlformats.org/officeDocument/2006/relationships/hyperlink" Target="https://en.wikipedia.org/wiki/Aquatic_plants" TargetMode="External"/><Relationship Id="rId11" Type="http://schemas.openxmlformats.org/officeDocument/2006/relationships/hyperlink" Target="https://en.wikipedia.org/wiki/Hydric_soil"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www.nationalgeographic.org/article/role-keystone-species-ecosystem/?utm_source=BibblioRCM_Row"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tjyh2003-my.sharepoint.com/:v:/p/wenting_chai/EbkBQhkQge5Et9Rbyq9zux0BkbwM72oKsp4y_U2__sdHEA?e=xXgeiA" TargetMode="External"/><Relationship Id="rId4" Type="http://schemas.openxmlformats.org/officeDocument/2006/relationships/hyperlink" Target="https://tjyh2003-my.sharepoint.com/:v:/p/wenting_chai/EYa2E_wdi1NCnqNKdgie3RQBkOwVupe4_OkgL4foQL4HqA?e=LJufSt" TargetMode="External"/><Relationship Id="rId5" Type="http://schemas.openxmlformats.org/officeDocument/2006/relationships/hyperlink" Target="https://tjyh2003-my.sharepoint.com/:v:/p/wenting_chai/EQ06V5VqDy5DmNy07h8CJMIBDMY0pYBf_lNZgjGmOrtvhA?e=0TmeJg" TargetMode="External"/><Relationship Id="rId6" Type="http://schemas.openxmlformats.org/officeDocument/2006/relationships/hyperlink" Target="https://tjyh2003-my.sharepoint.com/:v:/p/wenting_chai/EakV5Lv2Ld9FnmxCs9XqBC8BdqsEGUggJE28_2w0lOcDqw?e=DPyrON"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hyperlink" Target="https://scubadiverlife.com/coral-biology-part/" TargetMode="External"/><Relationship Id="rId4" Type="http://schemas.openxmlformats.org/officeDocument/2006/relationships/image" Target="../media/image4.jpeg"/><Relationship Id="rId5"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youtube.com/watch?v=wbNeIn3vVKM" TargetMode="External"/><Relationship Id="rId4" Type="http://schemas.openxmlformats.org/officeDocument/2006/relationships/hyperlink" Target="https://tjyh2003-my.sharepoint.com/:v:/p/wenting_chai/EduzSoO0vttPoCjvrhA9DnUBJb1B-c7Wzyu4ZypUFkH0XQ?e=8LLQy5" TargetMode="External"/><Relationship Id="rId5" Type="http://schemas.openxmlformats.org/officeDocument/2006/relationships/hyperlink" Target="https://tjyh2003-my.sharepoint.com/:v:/p/wenting_chai/EWv8jkKBhoZAuqZYJRZHeGUBB0YBzmUUT0-Gv3gny-YtdA?e=JiMRl3" TargetMode="External"/><Relationship Id="rId6" Type="http://schemas.openxmlformats.org/officeDocument/2006/relationships/hyperlink" Target="https://tjyh2003-my.sharepoint.com/:v:/p/wenting_chai/EaBorHaX9pZHu1WpMGQJyxAByYfv5iU0STFNEAG1vV_M7w?e=Syutii"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hyperlink" Target="https://www.theguardian.com/environment/ng-interactive/2018/jun/27/one-football-pitch-of-forest-lost-every-second-in-2017-data-reveals" TargetMode="External"/><Relationship Id="rId6" Type="http://schemas.openxmlformats.org/officeDocument/2006/relationships/image" Target="../media/image7.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Habitat destruction"/>
          <p:cNvSpPr txBox="1"/>
          <p:nvPr>
            <p:ph type="ctrTitle"/>
          </p:nvPr>
        </p:nvSpPr>
        <p:spPr>
          <a:prstGeom prst="rect">
            <a:avLst/>
          </a:prstGeom>
        </p:spPr>
        <p:txBody>
          <a:bodyPr/>
          <a:lstStyle>
            <a:lvl1pPr>
              <a:defRPr>
                <a:solidFill>
                  <a:srgbClr val="767367"/>
                </a:solidFill>
              </a:defRPr>
            </a:lvl1pPr>
          </a:lstStyle>
          <a:p>
            <a:pPr/>
            <a:r>
              <a:t>Habitat destruction</a:t>
            </a:r>
          </a:p>
        </p:txBody>
      </p:sp>
      <p:sp>
        <p:nvSpPr>
          <p:cNvPr id="120" name="IGCSE Biology…"/>
          <p:cNvSpPr txBox="1"/>
          <p:nvPr>
            <p:ph type="subTitle" sz="quarter" idx="1"/>
          </p:nvPr>
        </p:nvSpPr>
        <p:spPr>
          <a:prstGeom prst="rect">
            <a:avLst/>
          </a:prstGeom>
        </p:spPr>
        <p:txBody>
          <a:bodyPr/>
          <a:lstStyle/>
          <a:p>
            <a:pPr/>
            <a:r>
              <a:t>IGCSE Biology </a:t>
            </a:r>
          </a:p>
          <a:p>
            <a:pPr/>
            <a:r>
              <a:t>Wendy Chai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Videos"/>
          <p:cNvSpPr txBox="1"/>
          <p:nvPr>
            <p:ph type="title"/>
          </p:nvPr>
        </p:nvSpPr>
        <p:spPr>
          <a:prstGeom prst="rect">
            <a:avLst/>
          </a:prstGeom>
        </p:spPr>
        <p:txBody>
          <a:bodyPr/>
          <a:lstStyle/>
          <a:p>
            <a:pPr/>
            <a:r>
              <a:t>Videos</a:t>
            </a:r>
          </a:p>
        </p:txBody>
      </p:sp>
      <p:sp>
        <p:nvSpPr>
          <p:cNvPr id="160" name="1. CNN Explains Deforestation.mp4…"/>
          <p:cNvSpPr txBox="1"/>
          <p:nvPr>
            <p:ph type="body" idx="1"/>
          </p:nvPr>
        </p:nvSpPr>
        <p:spPr>
          <a:prstGeom prst="rect">
            <a:avLst/>
          </a:prstGeom>
        </p:spPr>
        <p:txBody>
          <a:bodyPr/>
          <a:lstStyle/>
          <a:p>
            <a:pPr>
              <a:buBlip>
                <a:blip r:embed="rId2"/>
              </a:buBlip>
            </a:pPr>
            <a:r>
              <a:t>1. </a:t>
            </a:r>
            <a:r>
              <a:rPr u="sng">
                <a:hlinkClick r:id="rId3" invalidUrl="" action="" tgtFrame="" tooltip="" history="1" highlightClick="0" endSnd="0"/>
              </a:rPr>
              <a:t>CNN Explains Deforestation.mp4</a:t>
            </a:r>
          </a:p>
          <a:p>
            <a:pPr>
              <a:buBlip>
                <a:blip r:embed="rId2"/>
              </a:buBlip>
            </a:pPr>
            <a:r>
              <a:t>2. </a:t>
            </a:r>
            <a:r>
              <a:rPr u="sng">
                <a:hlinkClick r:id="rId4" invalidUrl="" action="" tgtFrame="" tooltip="" history="1" highlightClick="0" endSnd="0"/>
              </a:rPr>
              <a:t>Satellite shows extent of terrible destruction to the planet - BBC.mp4</a:t>
            </a:r>
          </a:p>
          <a:p>
            <a:pPr>
              <a:buBlip>
                <a:blip r:embed="rId2"/>
              </a:buBlip>
            </a:pPr>
            <a:r>
              <a:t>3. </a:t>
            </a:r>
            <a:r>
              <a:rPr u="sng">
                <a:hlinkClick r:id="rId5" invalidUrl="" action="" tgtFrame="" tooltip="" history="1" highlightClick="0" endSnd="0"/>
              </a:rPr>
              <a:t>Deforestation Effects on Climate.mp4</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Deforestation - effects on the ecosystem"/>
          <p:cNvSpPr txBox="1"/>
          <p:nvPr>
            <p:ph type="title"/>
          </p:nvPr>
        </p:nvSpPr>
        <p:spPr>
          <a:prstGeom prst="rect">
            <a:avLst/>
          </a:prstGeom>
        </p:spPr>
        <p:txBody>
          <a:bodyPr/>
          <a:lstStyle/>
          <a:p>
            <a:pPr/>
            <a:r>
              <a:t>Deforestation - effects on the ecosystem</a:t>
            </a:r>
          </a:p>
        </p:txBody>
      </p:sp>
      <p:sp>
        <p:nvSpPr>
          <p:cNvPr id="163" name="1 Soil erosion…"/>
          <p:cNvSpPr txBox="1"/>
          <p:nvPr>
            <p:ph type="body" idx="1"/>
          </p:nvPr>
        </p:nvSpPr>
        <p:spPr>
          <a:xfrm>
            <a:off x="787400" y="2768600"/>
            <a:ext cx="11430000" cy="6725926"/>
          </a:xfrm>
          <a:prstGeom prst="rect">
            <a:avLst/>
          </a:prstGeom>
        </p:spPr>
        <p:txBody>
          <a:bodyPr/>
          <a:lstStyle/>
          <a:p>
            <a:pPr marL="273402" indent="-273402" defTabSz="457200">
              <a:spcBef>
                <a:spcPts val="2000"/>
              </a:spcBef>
              <a:buSzPct val="100000"/>
              <a:buChar char="•"/>
              <a:defRPr sz="2500">
                <a:solidFill>
                  <a:srgbClr val="303030"/>
                </a:solidFill>
                <a:latin typeface="Helvetica"/>
                <a:ea typeface="Helvetica"/>
                <a:cs typeface="Helvetica"/>
                <a:sym typeface="Helvetica"/>
              </a:defRPr>
            </a:pPr>
            <a:r>
              <a:t>1 Soil erosion</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2 Flooding, mudslide</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3 Loss of habitat for forest organisms</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4 Loss of biodiversity (especially rainforest)</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5 Affect carbon cycle (CO</a:t>
            </a:r>
            <a:r>
              <a:rPr baseline="-5999"/>
              <a:t>2</a:t>
            </a:r>
            <a:r>
              <a:t> increase)</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and water cycle (less transpiration, less water vapour in air, less rainfall)</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6 climate change: global warming, less rainfall</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Vocab: log, timber</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Discussion: How does deforestation affect human’s life?</a:t>
            </a:r>
          </a:p>
          <a:p>
            <a:pPr marL="273402" indent="-273402" defTabSz="457200">
              <a:spcBef>
                <a:spcPts val="2000"/>
              </a:spcBef>
              <a:buSzPct val="100000"/>
              <a:buChar char="•"/>
              <a:defRPr sz="2500">
                <a:solidFill>
                  <a:srgbClr val="303030"/>
                </a:solidFill>
                <a:latin typeface="Helvetica"/>
                <a:ea typeface="Helvetica"/>
                <a:cs typeface="Helvetica"/>
                <a:sym typeface="Helvetica"/>
              </a:defRPr>
            </a:pPr>
            <a:r>
              <a:t>Describe how human activities increase soil erosion. (farming, deforestation &amp; overgrazing)</a:t>
            </a:r>
          </a:p>
        </p:txBody>
      </p:sp>
      <p:sp>
        <p:nvSpPr>
          <p:cNvPr id="164" name="http://scienceovereverything.com/2018/11/15/deforestation/"/>
          <p:cNvSpPr txBox="1"/>
          <p:nvPr/>
        </p:nvSpPr>
        <p:spPr>
          <a:xfrm>
            <a:off x="6343899" y="3082888"/>
            <a:ext cx="6192318"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defRPr sz="2000" u="sng">
                <a:solidFill>
                  <a:srgbClr val="0000EE"/>
                </a:solidFill>
                <a:latin typeface="Times Roman"/>
                <a:ea typeface="Times Roman"/>
                <a:cs typeface="Times Roman"/>
                <a:sym typeface="Times Roman"/>
                <a:hlinkClick r:id="rId3" invalidUrl="" action="" tgtFrame="" tooltip="" history="1" highlightClick="0" endSnd="0"/>
              </a:defRPr>
            </a:lvl1pPr>
          </a:lstStyle>
          <a:p>
            <a:pPr/>
            <a:r>
              <a:rPr>
                <a:hlinkClick r:id="rId3" invalidUrl="" action="" tgtFrame="" tooltip="" history="1" highlightClick="0" endSnd="0"/>
              </a:rPr>
              <a:t>http://scienceovereverything.com/2018/11/15/deforestation/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3">
                                            <p:bg/>
                                          </p:spTgt>
                                        </p:tgtEl>
                                        <p:attrNameLst>
                                          <p:attrName>style.visibility</p:attrName>
                                        </p:attrNameLst>
                                      </p:cBhvr>
                                      <p:to>
                                        <p:strVal val="visible"/>
                                      </p:to>
                                    </p:set>
                                    <p:animEffect filter="wipe(left)" transition="in">
                                      <p:cBhvr>
                                        <p:cTn id="7" dur="700"/>
                                        <p:tgtEl>
                                          <p:spTgt spid="163">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63">
                                            <p:txEl>
                                              <p:pRg st="0" end="0"/>
                                            </p:txEl>
                                          </p:spTgt>
                                        </p:tgtEl>
                                        <p:attrNameLst>
                                          <p:attrName>style.visibility</p:attrName>
                                        </p:attrNameLst>
                                      </p:cBhvr>
                                      <p:to>
                                        <p:strVal val="visible"/>
                                      </p:to>
                                    </p:set>
                                    <p:animEffect filter="wipe(left)" transition="in">
                                      <p:cBhvr>
                                        <p:cTn id="10" dur="700"/>
                                        <p:tgtEl>
                                          <p:spTgt spid="16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163">
                                            <p:txEl>
                                              <p:pRg st="1" end="1"/>
                                            </p:txEl>
                                          </p:spTgt>
                                        </p:tgtEl>
                                        <p:attrNameLst>
                                          <p:attrName>style.visibility</p:attrName>
                                        </p:attrNameLst>
                                      </p:cBhvr>
                                      <p:to>
                                        <p:strVal val="visible"/>
                                      </p:to>
                                    </p:set>
                                    <p:animEffect filter="wipe(left)" transition="in">
                                      <p:cBhvr>
                                        <p:cTn id="15" dur="700"/>
                                        <p:tgtEl>
                                          <p:spTgt spid="1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163">
                                            <p:txEl>
                                              <p:pRg st="2" end="2"/>
                                            </p:txEl>
                                          </p:spTgt>
                                        </p:tgtEl>
                                        <p:attrNameLst>
                                          <p:attrName>style.visibility</p:attrName>
                                        </p:attrNameLst>
                                      </p:cBhvr>
                                      <p:to>
                                        <p:strVal val="visible"/>
                                      </p:to>
                                    </p:set>
                                    <p:animEffect filter="wipe(left)" transition="in">
                                      <p:cBhvr>
                                        <p:cTn id="20" dur="700"/>
                                        <p:tgtEl>
                                          <p:spTgt spid="16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163">
                                            <p:txEl>
                                              <p:pRg st="3" end="3"/>
                                            </p:txEl>
                                          </p:spTgt>
                                        </p:tgtEl>
                                        <p:attrNameLst>
                                          <p:attrName>style.visibility</p:attrName>
                                        </p:attrNameLst>
                                      </p:cBhvr>
                                      <p:to>
                                        <p:strVal val="visible"/>
                                      </p:to>
                                    </p:set>
                                    <p:animEffect filter="wipe(left)" transition="in">
                                      <p:cBhvr>
                                        <p:cTn id="25" dur="700"/>
                                        <p:tgtEl>
                                          <p:spTgt spid="16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1" fill="hold">
                                  <p:stCondLst>
                                    <p:cond delay="0"/>
                                  </p:stCondLst>
                                  <p:iterate type="el" backwards="0">
                                    <p:tmAbs val="0"/>
                                  </p:iterate>
                                  <p:childTnLst>
                                    <p:set>
                                      <p:cBhvr>
                                        <p:cTn id="29" fill="hold"/>
                                        <p:tgtEl>
                                          <p:spTgt spid="163">
                                            <p:txEl>
                                              <p:pRg st="4" end="4"/>
                                            </p:txEl>
                                          </p:spTgt>
                                        </p:tgtEl>
                                        <p:attrNameLst>
                                          <p:attrName>style.visibility</p:attrName>
                                        </p:attrNameLst>
                                      </p:cBhvr>
                                      <p:to>
                                        <p:strVal val="visible"/>
                                      </p:to>
                                    </p:set>
                                    <p:animEffect filter="wipe(left)" transition="in">
                                      <p:cBhvr>
                                        <p:cTn id="30" dur="700"/>
                                        <p:tgtEl>
                                          <p:spTgt spid="16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2" grpId="1" fill="hold">
                                  <p:stCondLst>
                                    <p:cond delay="0"/>
                                  </p:stCondLst>
                                  <p:iterate type="el" backwards="0">
                                    <p:tmAbs val="0"/>
                                  </p:iterate>
                                  <p:childTnLst>
                                    <p:set>
                                      <p:cBhvr>
                                        <p:cTn id="34" fill="hold"/>
                                        <p:tgtEl>
                                          <p:spTgt spid="163">
                                            <p:txEl>
                                              <p:pRg st="5" end="5"/>
                                            </p:txEl>
                                          </p:spTgt>
                                        </p:tgtEl>
                                        <p:attrNameLst>
                                          <p:attrName>style.visibility</p:attrName>
                                        </p:attrNameLst>
                                      </p:cBhvr>
                                      <p:to>
                                        <p:strVal val="visible"/>
                                      </p:to>
                                    </p:set>
                                    <p:animEffect filter="wipe(left)" transition="in">
                                      <p:cBhvr>
                                        <p:cTn id="35" dur="700"/>
                                        <p:tgtEl>
                                          <p:spTgt spid="16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8" presetID="22" grpId="1" fill="hold">
                                  <p:stCondLst>
                                    <p:cond delay="0"/>
                                  </p:stCondLst>
                                  <p:iterate type="el" backwards="0">
                                    <p:tmAbs val="0"/>
                                  </p:iterate>
                                  <p:childTnLst>
                                    <p:set>
                                      <p:cBhvr>
                                        <p:cTn id="39" fill="hold"/>
                                        <p:tgtEl>
                                          <p:spTgt spid="163">
                                            <p:txEl>
                                              <p:pRg st="6" end="6"/>
                                            </p:txEl>
                                          </p:spTgt>
                                        </p:tgtEl>
                                        <p:attrNameLst>
                                          <p:attrName>style.visibility</p:attrName>
                                        </p:attrNameLst>
                                      </p:cBhvr>
                                      <p:to>
                                        <p:strVal val="visible"/>
                                      </p:to>
                                    </p:set>
                                    <p:animEffect filter="wipe(left)" transition="in">
                                      <p:cBhvr>
                                        <p:cTn id="40" dur="700"/>
                                        <p:tgtEl>
                                          <p:spTgt spid="16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8" presetID="22" grpId="1" fill="hold">
                                  <p:stCondLst>
                                    <p:cond delay="0"/>
                                  </p:stCondLst>
                                  <p:iterate type="el" backwards="0">
                                    <p:tmAbs val="0"/>
                                  </p:iterate>
                                  <p:childTnLst>
                                    <p:set>
                                      <p:cBhvr>
                                        <p:cTn id="44" fill="hold"/>
                                        <p:tgtEl>
                                          <p:spTgt spid="163">
                                            <p:txEl>
                                              <p:pRg st="7" end="7"/>
                                            </p:txEl>
                                          </p:spTgt>
                                        </p:tgtEl>
                                        <p:attrNameLst>
                                          <p:attrName>style.visibility</p:attrName>
                                        </p:attrNameLst>
                                      </p:cBhvr>
                                      <p:to>
                                        <p:strVal val="visible"/>
                                      </p:to>
                                    </p:set>
                                    <p:animEffect filter="wipe(left)" transition="in">
                                      <p:cBhvr>
                                        <p:cTn id="45" dur="700"/>
                                        <p:tgtEl>
                                          <p:spTgt spid="16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8" presetID="22" grpId="1" fill="hold">
                                  <p:stCondLst>
                                    <p:cond delay="0"/>
                                  </p:stCondLst>
                                  <p:iterate type="el" backwards="0">
                                    <p:tmAbs val="0"/>
                                  </p:iterate>
                                  <p:childTnLst>
                                    <p:set>
                                      <p:cBhvr>
                                        <p:cTn id="49" fill="hold"/>
                                        <p:tgtEl>
                                          <p:spTgt spid="163">
                                            <p:txEl>
                                              <p:pRg st="8" end="8"/>
                                            </p:txEl>
                                          </p:spTgt>
                                        </p:tgtEl>
                                        <p:attrNameLst>
                                          <p:attrName>style.visibility</p:attrName>
                                        </p:attrNameLst>
                                      </p:cBhvr>
                                      <p:to>
                                        <p:strVal val="visible"/>
                                      </p:to>
                                    </p:set>
                                    <p:animEffect filter="wipe(left)" transition="in">
                                      <p:cBhvr>
                                        <p:cTn id="50" dur="700"/>
                                        <p:tgtEl>
                                          <p:spTgt spid="16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2" grpId="1" fill="hold">
                                  <p:stCondLst>
                                    <p:cond delay="0"/>
                                  </p:stCondLst>
                                  <p:iterate type="el" backwards="0">
                                    <p:tmAbs val="0"/>
                                  </p:iterate>
                                  <p:childTnLst>
                                    <p:set>
                                      <p:cBhvr>
                                        <p:cTn id="54" fill="hold"/>
                                        <p:tgtEl>
                                          <p:spTgt spid="163">
                                            <p:txEl>
                                              <p:pRg st="9" end="9"/>
                                            </p:txEl>
                                          </p:spTgt>
                                        </p:tgtEl>
                                        <p:attrNameLst>
                                          <p:attrName>style.visibility</p:attrName>
                                        </p:attrNameLst>
                                      </p:cBhvr>
                                      <p:to>
                                        <p:strVal val="visible"/>
                                      </p:to>
                                    </p:set>
                                    <p:animEffect filter="wipe(left)" transition="in">
                                      <p:cBhvr>
                                        <p:cTn id="55" dur="700"/>
                                        <p:tgtEl>
                                          <p:spTgt spid="163">
                                            <p:txEl>
                                              <p:pRg st="9" end="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Global effects of deforestation"/>
          <p:cNvSpPr txBox="1"/>
          <p:nvPr>
            <p:ph type="title"/>
          </p:nvPr>
        </p:nvSpPr>
        <p:spPr>
          <a:prstGeom prst="rect">
            <a:avLst/>
          </a:prstGeom>
        </p:spPr>
        <p:txBody>
          <a:bodyPr/>
          <a:lstStyle/>
          <a:p>
            <a:pPr/>
            <a:r>
              <a:t>Global effects of deforestation</a:t>
            </a:r>
          </a:p>
        </p:txBody>
      </p:sp>
      <p:pic>
        <p:nvPicPr>
          <p:cNvPr id="169" name="图像" descr="图像"/>
          <p:cNvPicPr>
            <a:picLocks noChangeAspect="1"/>
          </p:cNvPicPr>
          <p:nvPr/>
        </p:nvPicPr>
        <p:blipFill>
          <a:blip r:embed="rId2">
            <a:extLst/>
          </a:blip>
          <a:srcRect l="0" t="21713" r="0" b="36469"/>
          <a:stretch>
            <a:fillRect/>
          </a:stretch>
        </p:blipFill>
        <p:spPr>
          <a:xfrm>
            <a:off x="56824" y="2678090"/>
            <a:ext cx="6332889" cy="6620536"/>
          </a:xfrm>
          <a:prstGeom prst="rect">
            <a:avLst/>
          </a:prstGeom>
          <a:ln w="12700">
            <a:miter lim="400000"/>
          </a:ln>
        </p:spPr>
      </p:pic>
      <p:pic>
        <p:nvPicPr>
          <p:cNvPr id="170" name="图像" descr="图像"/>
          <p:cNvPicPr>
            <a:picLocks noChangeAspect="1"/>
          </p:cNvPicPr>
          <p:nvPr/>
        </p:nvPicPr>
        <p:blipFill>
          <a:blip r:embed="rId2">
            <a:extLst/>
          </a:blip>
          <a:srcRect l="0" t="63059" r="0" b="0"/>
          <a:stretch>
            <a:fillRect/>
          </a:stretch>
        </p:blipFill>
        <p:spPr>
          <a:xfrm>
            <a:off x="6434439" y="2990232"/>
            <a:ext cx="6493101" cy="5996394"/>
          </a:xfrm>
          <a:prstGeom prst="rect">
            <a:avLst/>
          </a:prstGeom>
          <a:ln w="12700">
            <a:miter lim="400000"/>
          </a:ln>
        </p:spPr>
      </p:pic>
      <p:sp>
        <p:nvSpPr>
          <p:cNvPr id="171" name="圆角矩形"/>
          <p:cNvSpPr/>
          <p:nvPr/>
        </p:nvSpPr>
        <p:spPr>
          <a:xfrm>
            <a:off x="8246171" y="5978448"/>
            <a:ext cx="643783" cy="263094"/>
          </a:xfrm>
          <a:prstGeom prst="roundRect">
            <a:avLst>
              <a:gd name="adj" fmla="val 36705"/>
            </a:avLst>
          </a:prstGeom>
          <a:ln w="25400">
            <a:solidFill>
              <a:srgbClr val="000000"/>
            </a:solidFill>
            <a:miter lim="400000"/>
          </a:ln>
        </p:spPr>
        <p:txBody>
          <a:bodyPr lIns="50800" tIns="50800" rIns="50800" bIns="50800" anchor="ctr"/>
          <a:lstStyle/>
          <a:p>
            <a:pPr>
              <a:defRPr>
                <a:solidFill>
                  <a:srgbClr val="FFFFFF"/>
                </a:solidFill>
              </a:defRPr>
            </a:pPr>
          </a:p>
        </p:txBody>
      </p:sp>
      <p:sp>
        <p:nvSpPr>
          <p:cNvPr id="172" name="Silt, not slit"/>
          <p:cNvSpPr txBox="1"/>
          <p:nvPr/>
        </p:nvSpPr>
        <p:spPr>
          <a:xfrm>
            <a:off x="7466321" y="5260903"/>
            <a:ext cx="137033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rgbClr val="000000"/>
                </a:solidFill>
              </a:defRPr>
            </a:lvl1pPr>
          </a:lstStyle>
          <a:p>
            <a:pPr/>
            <a:r>
              <a:t>Silt, not slit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Conserve forests"/>
          <p:cNvSpPr txBox="1"/>
          <p:nvPr>
            <p:ph type="title"/>
          </p:nvPr>
        </p:nvSpPr>
        <p:spPr>
          <a:prstGeom prst="rect">
            <a:avLst/>
          </a:prstGeom>
        </p:spPr>
        <p:txBody>
          <a:bodyPr/>
          <a:lstStyle/>
          <a:p>
            <a:pPr/>
            <a:r>
              <a:t>Conserve forests</a:t>
            </a:r>
          </a:p>
        </p:txBody>
      </p:sp>
      <p:pic>
        <p:nvPicPr>
          <p:cNvPr id="175" name="图像" descr="图像"/>
          <p:cNvPicPr>
            <a:picLocks noChangeAspect="1"/>
          </p:cNvPicPr>
          <p:nvPr/>
        </p:nvPicPr>
        <p:blipFill>
          <a:blip r:embed="rId3">
            <a:extLst/>
          </a:blip>
          <a:stretch>
            <a:fillRect/>
          </a:stretch>
        </p:blipFill>
        <p:spPr>
          <a:xfrm>
            <a:off x="89757" y="3820464"/>
            <a:ext cx="8794987" cy="5863326"/>
          </a:xfrm>
          <a:prstGeom prst="rect">
            <a:avLst/>
          </a:prstGeom>
          <a:ln w="12700">
            <a:miter lim="400000"/>
          </a:ln>
        </p:spPr>
      </p:pic>
      <p:pic>
        <p:nvPicPr>
          <p:cNvPr id="176" name="图像" descr="图像"/>
          <p:cNvPicPr>
            <a:picLocks noChangeAspect="1"/>
          </p:cNvPicPr>
          <p:nvPr/>
        </p:nvPicPr>
        <p:blipFill>
          <a:blip r:embed="rId4">
            <a:extLst/>
          </a:blip>
          <a:stretch>
            <a:fillRect/>
          </a:stretch>
        </p:blipFill>
        <p:spPr>
          <a:xfrm>
            <a:off x="3510498" y="2300699"/>
            <a:ext cx="9319385" cy="621292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176"/>
                                        </p:tgtEl>
                                        <p:attrNameLst>
                                          <p:attrName>style.visibility</p:attrName>
                                        </p:attrNameLst>
                                      </p:cBhvr>
                                      <p:to>
                                        <p:strVal val="visible"/>
                                      </p:to>
                                    </p:set>
                                    <p:anim calcmode="lin" valueType="num">
                                      <p:cBhvr>
                                        <p:cTn id="7" dur="1000" fill="hold"/>
                                        <p:tgtEl>
                                          <p:spTgt spid="176"/>
                                        </p:tgtEl>
                                        <p:attrNameLst>
                                          <p:attrName>ppt_w</p:attrName>
                                        </p:attrNameLst>
                                      </p:cBhvr>
                                      <p:tavLst>
                                        <p:tav tm="0">
                                          <p:val>
                                            <p:fltVal val="0"/>
                                          </p:val>
                                        </p:tav>
                                        <p:tav tm="100000">
                                          <p:val>
                                            <p:strVal val="#ppt_w"/>
                                          </p:val>
                                        </p:tav>
                                      </p:tavLst>
                                    </p:anim>
                                    <p:anim calcmode="lin" valueType="num">
                                      <p:cBhvr>
                                        <p:cTn id="8" dur="1000" fill="hold"/>
                                        <p:tgtEl>
                                          <p:spTgt spid="176"/>
                                        </p:tgtEl>
                                        <p:attrNameLst>
                                          <p:attrName>ppt_h</p:attrName>
                                        </p:attrNameLst>
                                      </p:cBhvr>
                                      <p:tavLst>
                                        <p:tav tm="0">
                                          <p:val>
                                            <p:fltVal val="0"/>
                                          </p:val>
                                        </p:tav>
                                        <p:tav tm="100000">
                                          <p:val>
                                            <p:strVal val="#ppt_h"/>
                                          </p:val>
                                        </p:tav>
                                      </p:tavLst>
                                    </p:anim>
                                    <p:anim calcmode="lin" valueType="num">
                                      <p:cBhvr>
                                        <p:cTn id="9" dur="1000" fill="hold"/>
                                        <p:tgtEl>
                                          <p:spTgt spid="1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onserve forests"/>
          <p:cNvSpPr txBox="1"/>
          <p:nvPr>
            <p:ph type="title"/>
          </p:nvPr>
        </p:nvSpPr>
        <p:spPr>
          <a:prstGeom prst="rect">
            <a:avLst/>
          </a:prstGeom>
        </p:spPr>
        <p:txBody>
          <a:bodyPr/>
          <a:lstStyle/>
          <a:p>
            <a:pPr/>
            <a:r>
              <a:t>Conserve forests</a:t>
            </a:r>
          </a:p>
        </p:txBody>
      </p:sp>
      <p:sp>
        <p:nvSpPr>
          <p:cNvPr id="181" name="The biodiversity of tropical rain forests is unparalleled. They retain some of the most diverse species on the planet. Many primitive and undiscovered species only exist in the rainforest.…"/>
          <p:cNvSpPr txBox="1"/>
          <p:nvPr>
            <p:ph type="body" idx="1"/>
          </p:nvPr>
        </p:nvSpPr>
        <p:spPr>
          <a:xfrm>
            <a:off x="787400" y="2621097"/>
            <a:ext cx="11430000" cy="6176162"/>
          </a:xfrm>
          <a:prstGeom prst="rect">
            <a:avLst/>
          </a:prstGeom>
        </p:spPr>
        <p:txBody>
          <a:bodyPr/>
          <a:lstStyle/>
          <a:p>
            <a:pPr marL="328083" indent="-328083" defTabSz="457200">
              <a:spcBef>
                <a:spcPts val="2000"/>
              </a:spcBef>
              <a:buSzPct val="100000"/>
              <a:buChar char="•"/>
              <a:defRPr sz="3000">
                <a:solidFill>
                  <a:srgbClr val="000000"/>
                </a:solidFill>
                <a:latin typeface="Helvetica"/>
                <a:ea typeface="Helvetica"/>
                <a:cs typeface="Helvetica"/>
                <a:sym typeface="Helvetica"/>
              </a:defRPr>
            </a:pPr>
            <a:r>
              <a:t>The </a:t>
            </a:r>
            <a:r>
              <a:rPr b="1"/>
              <a:t>biodiversity</a:t>
            </a:r>
            <a:r>
              <a:t> of tropical rain forests is unparalleled. They retain some of the most diverse species on the planet. Many primitive and undiscovered species only exist in the rainforest.</a:t>
            </a:r>
          </a:p>
          <a:p>
            <a:pPr marL="328083" indent="-328083" defTabSz="457200">
              <a:spcBef>
                <a:spcPts val="2000"/>
              </a:spcBef>
              <a:buSzPct val="100000"/>
              <a:buChar char="•"/>
              <a:defRPr sz="3000">
                <a:solidFill>
                  <a:srgbClr val="000000"/>
                </a:solidFill>
                <a:latin typeface="Helvetica"/>
                <a:ea typeface="Helvetica"/>
                <a:cs typeface="Helvetica"/>
                <a:sym typeface="Helvetica"/>
              </a:defRPr>
            </a:pPr>
            <a:r>
              <a:t>How to conserve/ preserve forests?</a:t>
            </a:r>
          </a:p>
          <a:p>
            <a:pPr marL="328083" indent="-328083" defTabSz="457200">
              <a:spcBef>
                <a:spcPts val="2000"/>
              </a:spcBef>
              <a:buSzPct val="100000"/>
              <a:buChar char="•"/>
              <a:defRPr sz="3000">
                <a:solidFill>
                  <a:srgbClr val="000000"/>
                </a:solidFill>
                <a:latin typeface="Helvetica"/>
                <a:ea typeface="Helvetica"/>
                <a:cs typeface="Helvetica"/>
                <a:sym typeface="Helvetica"/>
              </a:defRPr>
            </a:pPr>
            <a:r>
              <a:t>A) </a:t>
            </a:r>
            <a:r>
              <a:rPr b="1"/>
              <a:t>Regulated and Planned Cutting</a:t>
            </a:r>
            <a:r>
              <a:t> of Trees: legal quotas, government limit granting licenses to logging companies, pass acts for the conservation of forests</a:t>
            </a:r>
          </a:p>
          <a:p>
            <a:pPr marL="328083" indent="-328083" defTabSz="457200">
              <a:spcBef>
                <a:spcPts val="2000"/>
              </a:spcBef>
              <a:buSzPct val="100000"/>
              <a:buChar char="•"/>
              <a:defRPr sz="3000">
                <a:solidFill>
                  <a:srgbClr val="000000"/>
                </a:solidFill>
                <a:latin typeface="Helvetica"/>
                <a:ea typeface="Helvetica"/>
                <a:cs typeface="Helvetica"/>
                <a:sym typeface="Helvetica"/>
              </a:defRPr>
            </a:pPr>
            <a:r>
              <a:t>B) </a:t>
            </a:r>
            <a:r>
              <a:rPr b="1"/>
              <a:t>Selective felling</a:t>
            </a:r>
            <a:r>
              <a:t> instead of </a:t>
            </a:r>
            <a:r>
              <a:rPr>
                <a:solidFill>
                  <a:srgbClr val="FF2600"/>
                </a:solidFill>
              </a:rPr>
              <a:t>clear-felling</a:t>
            </a:r>
            <a:r>
              <a:t>/ clear cutting (cut down all trees in a forest); Young and immature trees should not be felled, only fully mature trees will be allowed to be cut down.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81">
                                            <p:bg/>
                                          </p:spTgt>
                                        </p:tgtEl>
                                        <p:attrNameLst>
                                          <p:attrName>style.visibility</p:attrName>
                                        </p:attrNameLst>
                                      </p:cBhvr>
                                      <p:to>
                                        <p:strVal val="visible"/>
                                      </p:to>
                                    </p:set>
                                    <p:anim calcmode="lin" valueType="num">
                                      <p:cBhvr>
                                        <p:cTn id="7" dur="400" fill="hold"/>
                                        <p:tgtEl>
                                          <p:spTgt spid="181">
                                            <p:bg/>
                                          </p:spTgt>
                                        </p:tgtEl>
                                        <p:attrNameLst>
                                          <p:attrName>ppt_w</p:attrName>
                                        </p:attrNameLst>
                                      </p:cBhvr>
                                      <p:tavLst>
                                        <p:tav tm="0">
                                          <p:val>
                                            <p:strVal val="4*#ppt_w"/>
                                          </p:val>
                                        </p:tav>
                                        <p:tav tm="100000">
                                          <p:val>
                                            <p:strVal val="#ppt_w"/>
                                          </p:val>
                                        </p:tav>
                                      </p:tavLst>
                                    </p:anim>
                                    <p:anim calcmode="lin" valueType="num">
                                      <p:cBhvr>
                                        <p:cTn id="8" dur="400" fill="hold"/>
                                        <p:tgtEl>
                                          <p:spTgt spid="181">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181">
                                            <p:txEl>
                                              <p:pRg st="0" end="0"/>
                                            </p:txEl>
                                          </p:spTgt>
                                        </p:tgtEl>
                                        <p:attrNameLst>
                                          <p:attrName>style.visibility</p:attrName>
                                        </p:attrNameLst>
                                      </p:cBhvr>
                                      <p:to>
                                        <p:strVal val="visible"/>
                                      </p:to>
                                    </p:set>
                                    <p:anim calcmode="lin" valueType="num">
                                      <p:cBhvr>
                                        <p:cTn id="11" dur="400" fill="hold"/>
                                        <p:tgtEl>
                                          <p:spTgt spid="181">
                                            <p:txEl>
                                              <p:pRg st="0" end="0"/>
                                            </p:txEl>
                                          </p:spTgt>
                                        </p:tgtEl>
                                        <p:attrNameLst>
                                          <p:attrName>ppt_w</p:attrName>
                                        </p:attrNameLst>
                                      </p:cBhvr>
                                      <p:tavLst>
                                        <p:tav tm="0">
                                          <p:val>
                                            <p:strVal val="4*#ppt_w"/>
                                          </p:val>
                                        </p:tav>
                                        <p:tav tm="100000">
                                          <p:val>
                                            <p:strVal val="#ppt_w"/>
                                          </p:val>
                                        </p:tav>
                                      </p:tavLst>
                                    </p:anim>
                                    <p:anim calcmode="lin" valueType="num">
                                      <p:cBhvr>
                                        <p:cTn id="12" dur="400" fill="hold"/>
                                        <p:tgtEl>
                                          <p:spTgt spid="181">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181">
                                            <p:txEl>
                                              <p:pRg st="1" end="1"/>
                                            </p:txEl>
                                          </p:spTgt>
                                        </p:tgtEl>
                                        <p:attrNameLst>
                                          <p:attrName>style.visibility</p:attrName>
                                        </p:attrNameLst>
                                      </p:cBhvr>
                                      <p:to>
                                        <p:strVal val="visible"/>
                                      </p:to>
                                    </p:set>
                                    <p:anim calcmode="lin" valueType="num">
                                      <p:cBhvr>
                                        <p:cTn id="17" dur="400" fill="hold"/>
                                        <p:tgtEl>
                                          <p:spTgt spid="181">
                                            <p:txEl>
                                              <p:pRg st="1" end="1"/>
                                            </p:txEl>
                                          </p:spTgt>
                                        </p:tgtEl>
                                        <p:attrNameLst>
                                          <p:attrName>ppt_w</p:attrName>
                                        </p:attrNameLst>
                                      </p:cBhvr>
                                      <p:tavLst>
                                        <p:tav tm="0">
                                          <p:val>
                                            <p:strVal val="4*#ppt_w"/>
                                          </p:val>
                                        </p:tav>
                                        <p:tav tm="100000">
                                          <p:val>
                                            <p:strVal val="#ppt_w"/>
                                          </p:val>
                                        </p:tav>
                                      </p:tavLst>
                                    </p:anim>
                                    <p:anim calcmode="lin" valueType="num">
                                      <p:cBhvr>
                                        <p:cTn id="18" dur="400" fill="hold"/>
                                        <p:tgtEl>
                                          <p:spTgt spid="181">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181">
                                            <p:txEl>
                                              <p:pRg st="2" end="2"/>
                                            </p:txEl>
                                          </p:spTgt>
                                        </p:tgtEl>
                                        <p:attrNameLst>
                                          <p:attrName>style.visibility</p:attrName>
                                        </p:attrNameLst>
                                      </p:cBhvr>
                                      <p:to>
                                        <p:strVal val="visible"/>
                                      </p:to>
                                    </p:set>
                                    <p:anim calcmode="lin" valueType="num">
                                      <p:cBhvr>
                                        <p:cTn id="23" dur="400" fill="hold"/>
                                        <p:tgtEl>
                                          <p:spTgt spid="181">
                                            <p:txEl>
                                              <p:pRg st="2" end="2"/>
                                            </p:txEl>
                                          </p:spTgt>
                                        </p:tgtEl>
                                        <p:attrNameLst>
                                          <p:attrName>ppt_w</p:attrName>
                                        </p:attrNameLst>
                                      </p:cBhvr>
                                      <p:tavLst>
                                        <p:tav tm="0">
                                          <p:val>
                                            <p:strVal val="4*#ppt_w"/>
                                          </p:val>
                                        </p:tav>
                                        <p:tav tm="100000">
                                          <p:val>
                                            <p:strVal val="#ppt_w"/>
                                          </p:val>
                                        </p:tav>
                                      </p:tavLst>
                                    </p:anim>
                                    <p:anim calcmode="lin" valueType="num">
                                      <p:cBhvr>
                                        <p:cTn id="24" dur="400" fill="hold"/>
                                        <p:tgtEl>
                                          <p:spTgt spid="181">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1" fill="hold">
                                  <p:stCondLst>
                                    <p:cond delay="0"/>
                                  </p:stCondLst>
                                  <p:iterate type="el" backwards="0">
                                    <p:tmAbs val="0"/>
                                  </p:iterate>
                                  <p:childTnLst>
                                    <p:set>
                                      <p:cBhvr>
                                        <p:cTn id="28" fill="hold"/>
                                        <p:tgtEl>
                                          <p:spTgt spid="181">
                                            <p:txEl>
                                              <p:pRg st="3" end="3"/>
                                            </p:txEl>
                                          </p:spTgt>
                                        </p:tgtEl>
                                        <p:attrNameLst>
                                          <p:attrName>style.visibility</p:attrName>
                                        </p:attrNameLst>
                                      </p:cBhvr>
                                      <p:to>
                                        <p:strVal val="visible"/>
                                      </p:to>
                                    </p:set>
                                    <p:anim calcmode="lin" valueType="num">
                                      <p:cBhvr>
                                        <p:cTn id="29" dur="400" fill="hold"/>
                                        <p:tgtEl>
                                          <p:spTgt spid="181">
                                            <p:txEl>
                                              <p:pRg st="3" end="3"/>
                                            </p:txEl>
                                          </p:spTgt>
                                        </p:tgtEl>
                                        <p:attrNameLst>
                                          <p:attrName>ppt_w</p:attrName>
                                        </p:attrNameLst>
                                      </p:cBhvr>
                                      <p:tavLst>
                                        <p:tav tm="0">
                                          <p:val>
                                            <p:strVal val="4*#ppt_w"/>
                                          </p:val>
                                        </p:tav>
                                        <p:tav tm="100000">
                                          <p:val>
                                            <p:strVal val="#ppt_w"/>
                                          </p:val>
                                        </p:tav>
                                      </p:tavLst>
                                    </p:anim>
                                    <p:anim calcmode="lin" valueType="num">
                                      <p:cBhvr>
                                        <p:cTn id="30" dur="400" fill="hold"/>
                                        <p:tgtEl>
                                          <p:spTgt spid="181">
                                            <p:txEl>
                                              <p:pRg st="3" end="3"/>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1"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young-birch-forest-cut-down-polish-mountains-young-birch-forest-cut-down-polish-mountains-full-frame-crop-selective-114350518.jpg" descr="young-birch-forest-cut-down-polish-mountains-young-birch-forest-cut-down-polish-mountains-full-frame-crop-selective-114350518.jpg"/>
          <p:cNvPicPr>
            <a:picLocks noChangeAspect="0"/>
          </p:cNvPicPr>
          <p:nvPr>
            <p:ph type="pic" idx="23"/>
          </p:nvPr>
        </p:nvPicPr>
        <p:blipFill>
          <a:blip r:embed="rId2">
            <a:extLst/>
          </a:blip>
          <a:stretch>
            <a:fillRect/>
          </a:stretch>
        </p:blipFill>
        <p:spPr>
          <a:xfrm>
            <a:off x="7845383" y="280960"/>
            <a:ext cx="5118101" cy="5080001"/>
          </a:xfrm>
          <a:prstGeom prst="rect">
            <a:avLst/>
          </a:prstGeom>
        </p:spPr>
      </p:pic>
      <p:pic>
        <p:nvPicPr>
          <p:cNvPr id="186" name="methods-for-harvesting-trees-clear-cutting-vs-selective-cutting-n.jpg" descr="methods-for-harvesting-trees-clear-cutting-vs-selective-cutting-n.jpg"/>
          <p:cNvPicPr>
            <a:picLocks noChangeAspect="1"/>
          </p:cNvPicPr>
          <p:nvPr/>
        </p:nvPicPr>
        <p:blipFill>
          <a:blip r:embed="rId3">
            <a:extLst/>
          </a:blip>
          <a:stretch>
            <a:fillRect/>
          </a:stretch>
        </p:blipFill>
        <p:spPr>
          <a:xfrm>
            <a:off x="141932" y="83402"/>
            <a:ext cx="7695331" cy="5771498"/>
          </a:xfrm>
          <a:prstGeom prst="rect">
            <a:avLst/>
          </a:prstGeom>
          <a:ln w="12700">
            <a:miter lim="400000"/>
          </a:ln>
        </p:spPr>
      </p:pic>
      <p:pic>
        <p:nvPicPr>
          <p:cNvPr id="187" name="th-24.jpeg" descr="th-24.jpeg"/>
          <p:cNvPicPr>
            <a:picLocks noChangeAspect="1"/>
          </p:cNvPicPr>
          <p:nvPr/>
        </p:nvPicPr>
        <p:blipFill>
          <a:blip r:embed="rId4">
            <a:extLst/>
          </a:blip>
          <a:stretch>
            <a:fillRect/>
          </a:stretch>
        </p:blipFill>
        <p:spPr>
          <a:xfrm>
            <a:off x="173694" y="6137333"/>
            <a:ext cx="6963744" cy="3379032"/>
          </a:xfrm>
          <a:prstGeom prst="rect">
            <a:avLst/>
          </a:prstGeom>
          <a:ln w="12700">
            <a:miter lim="400000"/>
          </a:ln>
        </p:spPr>
      </p:pic>
      <p:pic>
        <p:nvPicPr>
          <p:cNvPr id="188" name="stump.jpg" descr="stump.jpg"/>
          <p:cNvPicPr>
            <a:picLocks noChangeAspect="1"/>
          </p:cNvPicPr>
          <p:nvPr/>
        </p:nvPicPr>
        <p:blipFill>
          <a:blip r:embed="rId5">
            <a:extLst/>
          </a:blip>
          <a:stretch>
            <a:fillRect/>
          </a:stretch>
        </p:blipFill>
        <p:spPr>
          <a:xfrm>
            <a:off x="7264975" y="5769223"/>
            <a:ext cx="5501138" cy="3667426"/>
          </a:xfrm>
          <a:prstGeom prst="rect">
            <a:avLst/>
          </a:prstGeom>
          <a:ln w="12700">
            <a:miter lim="400000"/>
          </a:ln>
        </p:spPr>
      </p:pic>
      <p:sp>
        <p:nvSpPr>
          <p:cNvPr id="189" name="Coppicing"/>
          <p:cNvSpPr txBox="1"/>
          <p:nvPr/>
        </p:nvSpPr>
        <p:spPr>
          <a:xfrm>
            <a:off x="2548456" y="6252683"/>
            <a:ext cx="2214220"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Coppicing</a:t>
            </a:r>
          </a:p>
        </p:txBody>
      </p:sp>
      <p:sp>
        <p:nvSpPr>
          <p:cNvPr id="190" name="Logs"/>
          <p:cNvSpPr txBox="1"/>
          <p:nvPr/>
        </p:nvSpPr>
        <p:spPr>
          <a:xfrm>
            <a:off x="11512482" y="4373084"/>
            <a:ext cx="112197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Logs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186"/>
                                        </p:tgtEl>
                                        <p:attrNameLst>
                                          <p:attrName>style.visibility</p:attrName>
                                        </p:attrNameLst>
                                      </p:cBhvr>
                                      <p:to>
                                        <p:strVal val="visible"/>
                                      </p:to>
                                    </p:set>
                                    <p:animEffect filter="blinds(vertical)" transition="in">
                                      <p:cBhvr>
                                        <p:cTn id="7" dur="7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87"/>
                                        </p:tgtEl>
                                        <p:attrNameLst>
                                          <p:attrName>style.visibility</p:attrName>
                                        </p:attrNameLst>
                                      </p:cBhvr>
                                      <p:to>
                                        <p:strVal val="visible"/>
                                      </p:to>
                                    </p:set>
                                    <p:animEffect filter="wipe(left)" transition="in">
                                      <p:cBhvr>
                                        <p:cTn id="12" dur="700"/>
                                        <p:tgtEl>
                                          <p:spTgt spid="187"/>
                                        </p:tgtEl>
                                      </p:cBhvr>
                                    </p:animEffect>
                                  </p:childTnLst>
                                </p:cTn>
                              </p:par>
                            </p:childTnLst>
                          </p:cTn>
                        </p:par>
                        <p:par>
                          <p:cTn id="13" fill="hold">
                            <p:stCondLst>
                              <p:cond delay="700"/>
                            </p:stCondLst>
                            <p:childTnLst>
                              <p:par>
                                <p:cTn id="14" presetClass="entr" nodeType="afterEffect" presetID="10" grpId="3" fill="hold">
                                  <p:stCondLst>
                                    <p:cond delay="0"/>
                                  </p:stCondLst>
                                  <p:iterate type="el" backwards="0">
                                    <p:tmAbs val="0"/>
                                  </p:iterate>
                                  <p:childTnLst>
                                    <p:set>
                                      <p:cBhvr>
                                        <p:cTn id="15" fill="hold"/>
                                        <p:tgtEl>
                                          <p:spTgt spid="189"/>
                                        </p:tgtEl>
                                        <p:attrNameLst>
                                          <p:attrName>style.visibility</p:attrName>
                                        </p:attrNameLst>
                                      </p:cBhvr>
                                      <p:to>
                                        <p:strVal val="visible"/>
                                      </p:to>
                                    </p:set>
                                    <p:animEffect filter="fade" transition="in">
                                      <p:cBhvr>
                                        <p:cTn id="16" dur="7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188"/>
                                        </p:tgtEl>
                                        <p:attrNameLst>
                                          <p:attrName>style.visibility</p:attrName>
                                        </p:attrNameLst>
                                      </p:cBhvr>
                                      <p:to>
                                        <p:strVal val="visible"/>
                                      </p:to>
                                    </p:set>
                                    <p:animEffect filter="wipe(left)" transition="in">
                                      <p:cBhvr>
                                        <p:cTn id="21" dur="7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3"/>
      <p:bldP build="whole" bldLvl="1" animBg="1" rev="0" advAuto="0" spid="186" grpId="1"/>
      <p:bldP build="whole" bldLvl="1" animBg="1" rev="0" advAuto="0" spid="187" grpId="2"/>
      <p:bldP build="whole" bldLvl="1" animBg="1" rev="0" advAuto="0" spid="188"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Conserve forests"/>
          <p:cNvSpPr txBox="1"/>
          <p:nvPr>
            <p:ph type="title"/>
          </p:nvPr>
        </p:nvSpPr>
        <p:spPr>
          <a:prstGeom prst="rect">
            <a:avLst/>
          </a:prstGeom>
        </p:spPr>
        <p:txBody>
          <a:bodyPr/>
          <a:lstStyle/>
          <a:p>
            <a:pPr/>
            <a:r>
              <a:t>Conserve forests</a:t>
            </a:r>
          </a:p>
        </p:txBody>
      </p:sp>
      <p:sp>
        <p:nvSpPr>
          <p:cNvPr id="193" name="C) Coppicing: leave stump to regrow, and then harvest…"/>
          <p:cNvSpPr txBox="1"/>
          <p:nvPr>
            <p:ph type="body" idx="1"/>
          </p:nvPr>
        </p:nvSpPr>
        <p:spPr>
          <a:xfrm>
            <a:off x="787400" y="2531533"/>
            <a:ext cx="11430000" cy="6769408"/>
          </a:xfrm>
          <a:prstGeom prst="rect">
            <a:avLst/>
          </a:prstGeom>
        </p:spPr>
        <p:txBody>
          <a:bodyPr/>
          <a:lstStyle/>
          <a:p>
            <a:pPr marL="308398" indent="-308398" defTabSz="429768">
              <a:spcBef>
                <a:spcPts val="1800"/>
              </a:spcBef>
              <a:buSzPct val="100000"/>
              <a:buChar char="•"/>
              <a:defRPr sz="2820">
                <a:solidFill>
                  <a:srgbClr val="000000"/>
                </a:solidFill>
                <a:latin typeface="Helvetica"/>
                <a:ea typeface="Helvetica"/>
                <a:cs typeface="Helvetica"/>
                <a:sym typeface="Helvetica"/>
              </a:defRPr>
            </a:pPr>
            <a:r>
              <a:t>C) </a:t>
            </a:r>
            <a:r>
              <a:rPr b="1"/>
              <a:t>Coppicing</a:t>
            </a:r>
            <a:r>
              <a:t>: leave stump to regrow, and then harvest</a:t>
            </a:r>
          </a:p>
          <a:p>
            <a:pPr marL="308398" indent="-308398" defTabSz="429768">
              <a:spcBef>
                <a:spcPts val="1800"/>
              </a:spcBef>
              <a:buSzPct val="100000"/>
              <a:buChar char="•"/>
              <a:defRPr sz="2820">
                <a:solidFill>
                  <a:srgbClr val="000000"/>
                </a:solidFill>
                <a:latin typeface="Helvetica"/>
                <a:ea typeface="Helvetica"/>
                <a:cs typeface="Helvetica"/>
                <a:sym typeface="Helvetica"/>
              </a:defRPr>
            </a:pPr>
            <a:r>
              <a:t>D) Education</a:t>
            </a:r>
          </a:p>
          <a:p>
            <a:pPr marL="308398" indent="-308398" defTabSz="429768">
              <a:spcBef>
                <a:spcPts val="1800"/>
              </a:spcBef>
              <a:buSzPct val="100000"/>
              <a:buChar char="•"/>
              <a:defRPr sz="2820">
                <a:solidFill>
                  <a:srgbClr val="000000"/>
                </a:solidFill>
                <a:latin typeface="Helvetica"/>
                <a:ea typeface="Helvetica"/>
                <a:cs typeface="Helvetica"/>
                <a:sym typeface="Helvetica"/>
              </a:defRPr>
            </a:pPr>
            <a:r>
              <a:t>E) Restocking - reforestation</a:t>
            </a:r>
          </a:p>
          <a:p>
            <a:pPr marL="308398" indent="-308398" defTabSz="429768">
              <a:spcBef>
                <a:spcPts val="1800"/>
              </a:spcBef>
              <a:buSzPct val="100000"/>
              <a:buChar char="•"/>
              <a:defRPr sz="2820">
                <a:solidFill>
                  <a:srgbClr val="000000"/>
                </a:solidFill>
                <a:latin typeface="Helvetica"/>
                <a:ea typeface="Helvetica"/>
                <a:cs typeface="Helvetica"/>
                <a:sym typeface="Helvetica"/>
              </a:defRPr>
            </a:pPr>
            <a:r>
              <a:t>Other actions like:</a:t>
            </a:r>
          </a:p>
          <a:p>
            <a:pPr marL="308398" indent="-308398" defTabSz="429768">
              <a:spcBef>
                <a:spcPts val="1800"/>
              </a:spcBef>
              <a:buSzPct val="100000"/>
              <a:buChar char="•"/>
              <a:defRPr sz="2820">
                <a:solidFill>
                  <a:srgbClr val="000000"/>
                </a:solidFill>
                <a:latin typeface="Helvetica"/>
                <a:ea typeface="Helvetica"/>
                <a:cs typeface="Helvetica"/>
                <a:sym typeface="Helvetica"/>
              </a:defRPr>
            </a:pPr>
            <a:r>
              <a:t>Avoid paper products or buy recycled paper products.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Use the hand dryer in the bathroom instead of paper towels.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Eat less meat.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Reduce the amount of petroleum you use, ride your bike instead of driving.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Educate others about what’s happening to build awareness.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Control over forest fire.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Print less, on double-sided paper, digital files. </a:t>
            </a:r>
          </a:p>
          <a:p>
            <a:pPr marL="308398" indent="-308398" defTabSz="429768">
              <a:spcBef>
                <a:spcPts val="0"/>
              </a:spcBef>
              <a:buSzPct val="100000"/>
              <a:buChar char="•"/>
              <a:defRPr sz="2820">
                <a:solidFill>
                  <a:srgbClr val="000000"/>
                </a:solidFill>
                <a:latin typeface="Helvetica"/>
                <a:ea typeface="Helvetica"/>
                <a:cs typeface="Helvetica"/>
                <a:sym typeface="Helvetica"/>
              </a:defRPr>
            </a:pPr>
            <a:r>
              <a:t>Raise awareness through tourism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1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1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1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1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1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19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lt" backwards="0">
                                    <p:tmAbs val="100"/>
                                  </p:iterate>
                                  <p:childTnLst>
                                    <p:set>
                                      <p:cBhvr>
                                        <p:cTn id="32" fill="hold"/>
                                        <p:tgtEl>
                                          <p:spTgt spid="19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lt" backwards="0">
                                    <p:tmAbs val="100"/>
                                  </p:iterate>
                                  <p:childTnLst>
                                    <p:set>
                                      <p:cBhvr>
                                        <p:cTn id="36" fill="hold"/>
                                        <p:tgtEl>
                                          <p:spTgt spid="19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lt" backwards="0">
                                    <p:tmAbs val="100"/>
                                  </p:iterate>
                                  <p:childTnLst>
                                    <p:set>
                                      <p:cBhvr>
                                        <p:cTn id="40" fill="hold"/>
                                        <p:tgtEl>
                                          <p:spTgt spid="19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lt" backwards="0">
                                    <p:tmAbs val="100"/>
                                  </p:iterate>
                                  <p:childTnLst>
                                    <p:set>
                                      <p:cBhvr>
                                        <p:cTn id="44" fill="hold"/>
                                        <p:tgtEl>
                                          <p:spTgt spid="19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Videos"/>
          <p:cNvSpPr txBox="1"/>
          <p:nvPr>
            <p:ph type="title"/>
          </p:nvPr>
        </p:nvSpPr>
        <p:spPr>
          <a:prstGeom prst="rect">
            <a:avLst/>
          </a:prstGeom>
        </p:spPr>
        <p:txBody>
          <a:bodyPr/>
          <a:lstStyle/>
          <a:p>
            <a:pPr/>
            <a:r>
              <a:t>Videos</a:t>
            </a:r>
          </a:p>
        </p:txBody>
      </p:sp>
      <p:sp>
        <p:nvSpPr>
          <p:cNvPr id="196" name="1. How To Save Our Forests and Rewild Our Planet.mp4…"/>
          <p:cNvSpPr txBox="1"/>
          <p:nvPr>
            <p:ph type="body" idx="1"/>
          </p:nvPr>
        </p:nvSpPr>
        <p:spPr>
          <a:prstGeom prst="rect">
            <a:avLst/>
          </a:prstGeom>
        </p:spPr>
        <p:txBody>
          <a:bodyPr/>
          <a:lstStyle/>
          <a:p>
            <a:pPr>
              <a:buBlip>
                <a:blip r:embed="rId2"/>
              </a:buBlip>
            </a:pPr>
            <a:r>
              <a:t>1. </a:t>
            </a:r>
            <a:r>
              <a:rPr u="sng">
                <a:hlinkClick r:id="rId3" invalidUrl="" action="" tgtFrame="" tooltip="" history="1" highlightClick="0" endSnd="0"/>
              </a:rPr>
              <a:t>How To Save Our Forests and Rewild Our Planet.mp4</a:t>
            </a:r>
          </a:p>
          <a:p>
            <a:pPr>
              <a:buBlip>
                <a:blip r:embed="rId2"/>
              </a:buBlip>
            </a:pPr>
            <a:r>
              <a:t>How to save forests: farm trees, etc.</a:t>
            </a:r>
          </a:p>
          <a:p>
            <a:pPr>
              <a:buBlip>
                <a:blip r:embed="rId2"/>
              </a:buBlip>
            </a:pPr>
            <a:r>
              <a:t> 2. </a:t>
            </a:r>
            <a:r>
              <a:rPr u="sng">
                <a:hlinkClick r:id="rId4" invalidUrl="" action="" tgtFrame="" tooltip="" history="1" highlightClick="0" endSnd="0"/>
              </a:rPr>
              <a:t>This country isn't just carbon neutral — it's carbon negative Tshering Tobgay.mp4</a:t>
            </a:r>
          </a:p>
          <a:p>
            <a:pPr>
              <a:buBlip>
                <a:blip r:embed="rId2"/>
              </a:buBlip>
            </a:pPr>
            <a:r>
              <a:t>Bhudan, carbon neutral country (Prime Minister Tshering Tobgay)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Wetland destruction"/>
          <p:cNvSpPr txBox="1"/>
          <p:nvPr>
            <p:ph type="title"/>
          </p:nvPr>
        </p:nvSpPr>
        <p:spPr>
          <a:xfrm>
            <a:off x="787400" y="35094"/>
            <a:ext cx="11430000" cy="2438401"/>
          </a:xfrm>
          <a:prstGeom prst="rect">
            <a:avLst/>
          </a:prstGeom>
        </p:spPr>
        <p:txBody>
          <a:bodyPr/>
          <a:lstStyle>
            <a:lvl1pPr marL="228600" indent="-228600">
              <a:buSzPct val="80000"/>
              <a:buBlip>
                <a:blip r:embed="rId2"/>
              </a:buBlip>
            </a:lvl1pPr>
          </a:lstStyle>
          <a:p>
            <a:pPr/>
            <a:r>
              <a:t>Wetland destruction</a:t>
            </a:r>
          </a:p>
        </p:txBody>
      </p:sp>
      <p:pic>
        <p:nvPicPr>
          <p:cNvPr id="199" name="图像" descr="图像"/>
          <p:cNvPicPr>
            <a:picLocks noChangeAspect="1"/>
          </p:cNvPicPr>
          <p:nvPr/>
        </p:nvPicPr>
        <p:blipFill>
          <a:blip r:embed="rId3">
            <a:extLst/>
          </a:blip>
          <a:stretch>
            <a:fillRect/>
          </a:stretch>
        </p:blipFill>
        <p:spPr>
          <a:xfrm>
            <a:off x="388532" y="2298749"/>
            <a:ext cx="11740765" cy="7044459"/>
          </a:xfrm>
          <a:prstGeom prst="rect">
            <a:avLst/>
          </a:prstGeom>
          <a:ln w="12700">
            <a:miter lim="400000"/>
          </a:ln>
        </p:spPr>
      </p:pic>
      <p:pic>
        <p:nvPicPr>
          <p:cNvPr id="200" name="图像" descr="图像"/>
          <p:cNvPicPr>
            <a:picLocks noChangeAspect="1"/>
          </p:cNvPicPr>
          <p:nvPr/>
        </p:nvPicPr>
        <p:blipFill>
          <a:blip r:embed="rId4">
            <a:extLst/>
          </a:blip>
          <a:stretch>
            <a:fillRect/>
          </a:stretch>
        </p:blipFill>
        <p:spPr>
          <a:xfrm>
            <a:off x="921522" y="2444840"/>
            <a:ext cx="11740765" cy="7044459"/>
          </a:xfrm>
          <a:prstGeom prst="rect">
            <a:avLst/>
          </a:prstGeom>
          <a:ln w="12700">
            <a:miter lim="400000"/>
          </a:ln>
        </p:spPr>
      </p:pic>
      <p:pic>
        <p:nvPicPr>
          <p:cNvPr id="201" name="图像" descr="图像"/>
          <p:cNvPicPr>
            <a:picLocks noChangeAspect="1"/>
          </p:cNvPicPr>
          <p:nvPr/>
        </p:nvPicPr>
        <p:blipFill>
          <a:blip r:embed="rId5">
            <a:extLst/>
          </a:blip>
          <a:stretch>
            <a:fillRect/>
          </a:stretch>
        </p:blipFill>
        <p:spPr>
          <a:xfrm>
            <a:off x="701070" y="1790809"/>
            <a:ext cx="9078826" cy="74276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9"/>
                                        </p:tgtEl>
                                        <p:attrNameLst>
                                          <p:attrName>style.visibility</p:attrName>
                                        </p:attrNameLst>
                                      </p:cBhvr>
                                      <p:to>
                                        <p:strVal val="visible"/>
                                      </p:to>
                                    </p:set>
                                    <p:animEffect filter="dissolve" transition="in">
                                      <p:cBhvr>
                                        <p:cTn id="7" dur="7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499" fill="hold"/>
                                        <p:tgtEl>
                                          <p:spTgt spid="199"/>
                                        </p:tgtEl>
                                      </p:cBhvr>
                                    </p:animEffect>
                                    <p:set>
                                      <p:cBhvr>
                                        <p:cTn id="12" fill="hold">
                                          <p:stCondLst>
                                            <p:cond delay="498"/>
                                          </p:stCondLst>
                                        </p:cTn>
                                        <p:tgtEl>
                                          <p:spTgt spid="199"/>
                                        </p:tgtEl>
                                        <p:attrNameLst>
                                          <p:attrName>style.visibility</p:attrName>
                                        </p:attrNameLst>
                                      </p:cBhvr>
                                      <p:to>
                                        <p:strVal val="hidden"/>
                                      </p:to>
                                    </p:set>
                                  </p:childTnLst>
                                </p:cTn>
                              </p:par>
                            </p:childTnLst>
                          </p:cTn>
                        </p:par>
                        <p:par>
                          <p:cTn id="13" fill="hold">
                            <p:stCondLst>
                              <p:cond delay="499"/>
                            </p:stCondLst>
                            <p:childTnLst>
                              <p:par>
                                <p:cTn id="14" presetClass="entr" nodeType="afterEffect" presetID="9" grpId="3" fill="hold">
                                  <p:stCondLst>
                                    <p:cond delay="0"/>
                                  </p:stCondLst>
                                  <p:iterate type="el" backwards="0">
                                    <p:tmAbs val="0"/>
                                  </p:iterate>
                                  <p:childTnLst>
                                    <p:set>
                                      <p:cBhvr>
                                        <p:cTn id="15" fill="hold"/>
                                        <p:tgtEl>
                                          <p:spTgt spid="201"/>
                                        </p:tgtEl>
                                        <p:attrNameLst>
                                          <p:attrName>style.visibility</p:attrName>
                                        </p:attrNameLst>
                                      </p:cBhvr>
                                      <p:to>
                                        <p:strVal val="visible"/>
                                      </p:to>
                                    </p:set>
                                    <p:animEffect filter="dissolve" transition="in">
                                      <p:cBhvr>
                                        <p:cTn id="16" dur="700"/>
                                        <p:tgtEl>
                                          <p:spTgt spid="201"/>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1500" fill="hold"/>
                                        <p:tgtEl>
                                          <p:spTgt spid="201"/>
                                        </p:tgtEl>
                                      </p:cBhvr>
                                    </p:animEffect>
                                    <p:set>
                                      <p:cBhvr>
                                        <p:cTn id="21" fill="hold">
                                          <p:stCondLst>
                                            <p:cond delay="1499"/>
                                          </p:stCondLst>
                                        </p:cTn>
                                        <p:tgtEl>
                                          <p:spTgt spid="201"/>
                                        </p:tgtEl>
                                        <p:attrNameLst>
                                          <p:attrName>style.visibility</p:attrName>
                                        </p:attrNameLst>
                                      </p:cBhvr>
                                      <p:to>
                                        <p:strVal val="hidden"/>
                                      </p:to>
                                    </p:set>
                                  </p:childTnLst>
                                </p:cTn>
                              </p:par>
                            </p:childTnLst>
                          </p:cTn>
                        </p:par>
                        <p:par>
                          <p:cTn id="22" fill="hold">
                            <p:stCondLst>
                              <p:cond delay="1500"/>
                            </p:stCondLst>
                            <p:childTnLst>
                              <p:par>
                                <p:cTn id="23" presetClass="entr" nodeType="afterEffect" presetID="9" grpId="5" fill="hold">
                                  <p:stCondLst>
                                    <p:cond delay="0"/>
                                  </p:stCondLst>
                                  <p:iterate type="el" backwards="0">
                                    <p:tmAbs val="0"/>
                                  </p:iterate>
                                  <p:childTnLst>
                                    <p:set>
                                      <p:cBhvr>
                                        <p:cTn id="24" fill="hold"/>
                                        <p:tgtEl>
                                          <p:spTgt spid="200"/>
                                        </p:tgtEl>
                                        <p:attrNameLst>
                                          <p:attrName>style.visibility</p:attrName>
                                        </p:attrNameLst>
                                      </p:cBhvr>
                                      <p:to>
                                        <p:strVal val="visible"/>
                                      </p:to>
                                    </p:set>
                                    <p:animEffect filter="dissolve" transition="in">
                                      <p:cBhvr>
                                        <p:cTn id="25" dur="7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4"/>
      <p:bldP build="whole" bldLvl="1" animBg="1" rev="0" advAuto="0" spid="200" grpId="5"/>
      <p:bldP build="whole" bldLvl="1" animBg="1" rev="0" advAuto="0" spid="199" grpId="1"/>
      <p:bldP build="whole" bldLvl="1" animBg="1" rev="0" advAuto="0" spid="199" grpId="2"/>
      <p:bldP build="whole" bldLvl="1" animBg="1" rev="0" advAuto="0" spid="201"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Wetland destruction"/>
          <p:cNvSpPr txBox="1"/>
          <p:nvPr>
            <p:ph type="title"/>
          </p:nvPr>
        </p:nvSpPr>
        <p:spPr>
          <a:xfrm>
            <a:off x="5911095" y="429124"/>
            <a:ext cx="6612773" cy="2438401"/>
          </a:xfrm>
          <a:prstGeom prst="rect">
            <a:avLst/>
          </a:prstGeom>
        </p:spPr>
        <p:txBody>
          <a:bodyPr/>
          <a:lstStyle>
            <a:lvl1pPr marL="228600" indent="-228600">
              <a:buSzPct val="80000"/>
              <a:buBlip>
                <a:blip r:embed="rId3"/>
              </a:buBlip>
            </a:lvl1pPr>
          </a:lstStyle>
          <a:p>
            <a:pPr/>
            <a:r>
              <a:t>Wetland destruction</a:t>
            </a:r>
          </a:p>
        </p:txBody>
      </p:sp>
      <p:pic>
        <p:nvPicPr>
          <p:cNvPr id="204" name="_c64cbab0-05e2-11e8-987c-1603f9800600.jpg" descr="_c64cbab0-05e2-11e8-987c-1603f9800600.jpg"/>
          <p:cNvPicPr>
            <a:picLocks noChangeAspect="1"/>
          </p:cNvPicPr>
          <p:nvPr/>
        </p:nvPicPr>
        <p:blipFill>
          <a:blip r:embed="rId4">
            <a:extLst/>
          </a:blip>
          <a:stretch>
            <a:fillRect/>
          </a:stretch>
        </p:blipFill>
        <p:spPr>
          <a:xfrm>
            <a:off x="2473886" y="3447029"/>
            <a:ext cx="10479911" cy="6255198"/>
          </a:xfrm>
          <a:prstGeom prst="rect">
            <a:avLst/>
          </a:prstGeom>
          <a:ln w="12700">
            <a:miter lim="400000"/>
          </a:ln>
        </p:spPr>
      </p:pic>
      <p:pic>
        <p:nvPicPr>
          <p:cNvPr id="205" name="图像" descr="图像"/>
          <p:cNvPicPr>
            <a:picLocks noChangeAspect="1"/>
          </p:cNvPicPr>
          <p:nvPr/>
        </p:nvPicPr>
        <p:blipFill>
          <a:blip r:embed="rId5">
            <a:extLst/>
          </a:blip>
          <a:stretch>
            <a:fillRect/>
          </a:stretch>
        </p:blipFill>
        <p:spPr>
          <a:xfrm>
            <a:off x="71662" y="-13625"/>
            <a:ext cx="5258933" cy="4717104"/>
          </a:xfrm>
          <a:prstGeom prst="rect">
            <a:avLst/>
          </a:prstGeom>
          <a:ln w="12700">
            <a:miter lim="400000"/>
          </a:ln>
        </p:spPr>
      </p:pic>
      <p:sp>
        <p:nvSpPr>
          <p:cNvPr id="206" name="A wetland is a distinct ecosystem that is flooded by water, either permanently or seasonally.…"/>
          <p:cNvSpPr txBox="1"/>
          <p:nvPr/>
        </p:nvSpPr>
        <p:spPr>
          <a:xfrm>
            <a:off x="181001" y="4930750"/>
            <a:ext cx="2204833" cy="457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700"/>
              </a:lnSpc>
              <a:defRPr sz="1800">
                <a:solidFill>
                  <a:srgbClr val="000000"/>
                </a:solidFill>
                <a:latin typeface="Helvetica"/>
                <a:ea typeface="Helvetica"/>
                <a:cs typeface="Helvetica"/>
                <a:sym typeface="Helvetica"/>
              </a:defRPr>
            </a:pPr>
            <a:r>
              <a:t>A </a:t>
            </a:r>
            <a:r>
              <a:rPr b="1"/>
              <a:t>wetland</a:t>
            </a:r>
            <a:r>
              <a:t> is a distinct </a:t>
            </a:r>
            <a:r>
              <a:rPr>
                <a:hlinkClick r:id="rId6" invalidUrl="" action="" tgtFrame="" tooltip="" history="1" highlightClick="0" endSnd="0"/>
              </a:rPr>
              <a:t>ecosystem</a:t>
            </a:r>
            <a:r>
              <a:t> that is </a:t>
            </a:r>
            <a:r>
              <a:rPr>
                <a:hlinkClick r:id="rId7" invalidUrl="" action="" tgtFrame="" tooltip="" history="1" highlightClick="0" endSnd="0"/>
              </a:rPr>
              <a:t>flooded</a:t>
            </a:r>
            <a:r>
              <a:t> by </a:t>
            </a:r>
            <a:r>
              <a:rPr>
                <a:hlinkClick r:id="rId8" invalidUrl="" action="" tgtFrame="" tooltip="" history="1" highlightClick="0" endSnd="0"/>
              </a:rPr>
              <a:t>water</a:t>
            </a:r>
            <a:r>
              <a:t>, either permanently or seasonally. </a:t>
            </a:r>
          </a:p>
          <a:p>
            <a:pPr algn="l" defTabSz="457200">
              <a:lnSpc>
                <a:spcPts val="3700"/>
              </a:lnSpc>
              <a:defRPr sz="1800">
                <a:solidFill>
                  <a:srgbClr val="000000"/>
                </a:solidFill>
                <a:latin typeface="Helvetica"/>
                <a:ea typeface="Helvetica"/>
                <a:cs typeface="Helvetica"/>
                <a:sym typeface="Helvetica"/>
              </a:defRPr>
            </a:pPr>
            <a:r>
              <a:t>The primary factor that distinguishes wetlands from other land forms or water bodies is the characteristic </a:t>
            </a:r>
            <a:r>
              <a:rPr>
                <a:hlinkClick r:id="rId9" invalidUrl="" action="" tgtFrame="" tooltip="" history="1" highlightClick="0" endSnd="0"/>
              </a:rPr>
              <a:t>vegetation</a:t>
            </a:r>
            <a:r>
              <a:t> of </a:t>
            </a:r>
            <a:r>
              <a:rPr>
                <a:hlinkClick r:id="rId10" invalidUrl="" action="" tgtFrame="" tooltip="" history="1" highlightClick="0" endSnd="0"/>
              </a:rPr>
              <a:t>aquatic plants</a:t>
            </a:r>
            <a:r>
              <a:t>, adapted to the unique </a:t>
            </a:r>
            <a:r>
              <a:rPr>
                <a:hlinkClick r:id="rId11" invalidUrl="" action="" tgtFrame="" tooltip="" history="1" highlightClick="0" endSnd="0"/>
              </a:rPr>
              <a:t>hydric soil</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4"/>
                                        </p:tgtEl>
                                        <p:attrNameLst>
                                          <p:attrName>style.visibility</p:attrName>
                                        </p:attrNameLst>
                                      </p:cBhvr>
                                      <p:to>
                                        <p:strVal val="visible"/>
                                      </p:to>
                                    </p:set>
                                    <p:animEffect filter="fade" transition="in">
                                      <p:cBhvr>
                                        <p:cTn id="7" dur="7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05"/>
                                        </p:tgtEl>
                                        <p:attrNameLst>
                                          <p:attrName>style.visibility</p:attrName>
                                        </p:attrNameLst>
                                      </p:cBhvr>
                                      <p:to>
                                        <p:strVal val="visible"/>
                                      </p:to>
                                    </p:set>
                                    <p:animEffect filter="fade" transition="in">
                                      <p:cBhvr>
                                        <p:cTn id="12" dur="7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2"/>
      <p:bldP build="whole" bldLvl="1" animBg="1" rev="0" advAuto="0" spid="204"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Why habitat destruction"/>
          <p:cNvSpPr txBox="1"/>
          <p:nvPr>
            <p:ph type="title"/>
          </p:nvPr>
        </p:nvSpPr>
        <p:spPr>
          <a:prstGeom prst="rect">
            <a:avLst/>
          </a:prstGeom>
        </p:spPr>
        <p:txBody>
          <a:bodyPr/>
          <a:lstStyle/>
          <a:p>
            <a:pPr/>
            <a:r>
              <a:t>Why habitat destruction</a:t>
            </a:r>
          </a:p>
        </p:txBody>
      </p:sp>
      <p:sp>
        <p:nvSpPr>
          <p:cNvPr id="123" name="Clear land for farming (cropland or pasture for livestock), construction like building houses and roads.…"/>
          <p:cNvSpPr txBox="1"/>
          <p:nvPr>
            <p:ph type="body" idx="1"/>
          </p:nvPr>
        </p:nvSpPr>
        <p:spPr>
          <a:xfrm>
            <a:off x="787400" y="2700866"/>
            <a:ext cx="11430000" cy="6490164"/>
          </a:xfrm>
          <a:prstGeom prst="rect">
            <a:avLst/>
          </a:prstGeom>
        </p:spPr>
        <p:txBody>
          <a:bodyPr/>
          <a:lstStyle/>
          <a:p>
            <a:pPr marL="318897" indent="-318897" defTabSz="473201">
              <a:spcBef>
                <a:spcPts val="2900"/>
              </a:spcBef>
              <a:buBlip>
                <a:blip r:embed="rId3"/>
              </a:buBlip>
              <a:defRPr sz="2916"/>
            </a:pPr>
            <a:r>
              <a:t>Clear land for farming (cropland or pasture for livestock), construction like building houses and roads.</a:t>
            </a:r>
          </a:p>
          <a:p>
            <a:pPr marL="318897" indent="-318897" defTabSz="473201">
              <a:spcBef>
                <a:spcPts val="2900"/>
              </a:spcBef>
              <a:buBlip>
                <a:blip r:embed="rId3"/>
              </a:buBlip>
              <a:defRPr sz="2916"/>
            </a:pPr>
            <a:r>
              <a:t>Remove wood to build furniture or as fuel, etc.</a:t>
            </a:r>
          </a:p>
          <a:p>
            <a:pPr marL="318897" indent="-318897" defTabSz="473201">
              <a:spcBef>
                <a:spcPts val="2900"/>
              </a:spcBef>
              <a:buBlip>
                <a:blip r:embed="rId3"/>
              </a:buBlip>
              <a:defRPr sz="2916"/>
            </a:pPr>
            <a:r>
              <a:t>Mining for natural resources (e.g. metal ores and fossil fuels</a:t>
            </a:r>
          </a:p>
          <a:p>
            <a:pPr marL="318897" indent="-318897" defTabSz="473201">
              <a:spcBef>
                <a:spcPts val="2900"/>
              </a:spcBef>
              <a:buBlip>
                <a:blip r:embed="rId3"/>
              </a:buBlip>
              <a:defRPr sz="2916"/>
            </a:pPr>
            <a:r>
              <a:t>Release pollutants to land and water</a:t>
            </a:r>
          </a:p>
          <a:p>
            <a:pPr marL="318897" indent="-318897" defTabSz="473201">
              <a:spcBef>
                <a:spcPts val="2900"/>
              </a:spcBef>
              <a:buBlip>
                <a:blip r:embed="rId3"/>
              </a:buBlip>
              <a:defRPr sz="2916"/>
            </a:pPr>
            <a:r>
              <a:t>Remove key species (organism that has a major influence on the way its ecosystem works) e.g. </a:t>
            </a:r>
            <a:r>
              <a:rPr u="sng">
                <a:hlinkClick r:id="rId4" invalidUrl="" action="" tgtFrame="" tooltip="" history="1" highlightClick="0" endSnd="0"/>
              </a:rPr>
              <a:t>https://www.nationalgeographic.org/article/role-keystone-species-ecosystem/?utm_source=BibblioRCM_Row</a:t>
            </a:r>
            <a:r>
              <a:t> </a:t>
            </a:r>
          </a:p>
          <a:p>
            <a:pPr marL="318897" indent="-318897" defTabSz="473201">
              <a:spcBef>
                <a:spcPts val="2900"/>
              </a:spcBef>
              <a:buBlip>
                <a:blip r:embed="rId3"/>
              </a:buBlip>
              <a:defRPr sz="2916"/>
            </a:pPr>
            <a:r>
              <a:t>Vocabulary: vegetation, opencast mining, coral, coral reef, reforest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23">
                                            <p:bg/>
                                          </p:spTgt>
                                        </p:tgtEl>
                                        <p:attrNameLst>
                                          <p:attrName>style.visibility</p:attrName>
                                        </p:attrNameLst>
                                      </p:cBhvr>
                                      <p:to>
                                        <p:strVal val="visible"/>
                                      </p:to>
                                    </p:set>
                                    <p:animEffect filter="wipe(left)" transition="in">
                                      <p:cBhvr>
                                        <p:cTn id="7" dur="700"/>
                                        <p:tgtEl>
                                          <p:spTgt spid="123">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23">
                                            <p:txEl>
                                              <p:pRg st="0" end="0"/>
                                            </p:txEl>
                                          </p:spTgt>
                                        </p:tgtEl>
                                        <p:attrNameLst>
                                          <p:attrName>style.visibility</p:attrName>
                                        </p:attrNameLst>
                                      </p:cBhvr>
                                      <p:to>
                                        <p:strVal val="visible"/>
                                      </p:to>
                                    </p:set>
                                    <p:animEffect filter="wipe(left)" transition="in">
                                      <p:cBhvr>
                                        <p:cTn id="10" dur="700"/>
                                        <p:tgtEl>
                                          <p:spTgt spid="1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123">
                                            <p:txEl>
                                              <p:pRg st="1" end="1"/>
                                            </p:txEl>
                                          </p:spTgt>
                                        </p:tgtEl>
                                        <p:attrNameLst>
                                          <p:attrName>style.visibility</p:attrName>
                                        </p:attrNameLst>
                                      </p:cBhvr>
                                      <p:to>
                                        <p:strVal val="visible"/>
                                      </p:to>
                                    </p:set>
                                    <p:animEffect filter="wipe(left)" transition="in">
                                      <p:cBhvr>
                                        <p:cTn id="15" dur="700"/>
                                        <p:tgtEl>
                                          <p:spTgt spid="1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123">
                                            <p:txEl>
                                              <p:pRg st="2" end="2"/>
                                            </p:txEl>
                                          </p:spTgt>
                                        </p:tgtEl>
                                        <p:attrNameLst>
                                          <p:attrName>style.visibility</p:attrName>
                                        </p:attrNameLst>
                                      </p:cBhvr>
                                      <p:to>
                                        <p:strVal val="visible"/>
                                      </p:to>
                                    </p:set>
                                    <p:animEffect filter="wipe(left)" transition="in">
                                      <p:cBhvr>
                                        <p:cTn id="20" dur="700"/>
                                        <p:tgtEl>
                                          <p:spTgt spid="1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123">
                                            <p:txEl>
                                              <p:pRg st="3" end="3"/>
                                            </p:txEl>
                                          </p:spTgt>
                                        </p:tgtEl>
                                        <p:attrNameLst>
                                          <p:attrName>style.visibility</p:attrName>
                                        </p:attrNameLst>
                                      </p:cBhvr>
                                      <p:to>
                                        <p:strVal val="visible"/>
                                      </p:to>
                                    </p:set>
                                    <p:animEffect filter="wipe(left)" transition="in">
                                      <p:cBhvr>
                                        <p:cTn id="25" dur="700"/>
                                        <p:tgtEl>
                                          <p:spTgt spid="12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1" fill="hold">
                                  <p:stCondLst>
                                    <p:cond delay="0"/>
                                  </p:stCondLst>
                                  <p:iterate type="el" backwards="0">
                                    <p:tmAbs val="0"/>
                                  </p:iterate>
                                  <p:childTnLst>
                                    <p:set>
                                      <p:cBhvr>
                                        <p:cTn id="29" fill="hold"/>
                                        <p:tgtEl>
                                          <p:spTgt spid="123">
                                            <p:txEl>
                                              <p:pRg st="4" end="4"/>
                                            </p:txEl>
                                          </p:spTgt>
                                        </p:tgtEl>
                                        <p:attrNameLst>
                                          <p:attrName>style.visibility</p:attrName>
                                        </p:attrNameLst>
                                      </p:cBhvr>
                                      <p:to>
                                        <p:strVal val="visible"/>
                                      </p:to>
                                    </p:set>
                                    <p:animEffect filter="wipe(left)" transition="in">
                                      <p:cBhvr>
                                        <p:cTn id="30" dur="700"/>
                                        <p:tgtEl>
                                          <p:spTgt spid="12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2" grpId="1" fill="hold">
                                  <p:stCondLst>
                                    <p:cond delay="0"/>
                                  </p:stCondLst>
                                  <p:iterate type="el" backwards="0">
                                    <p:tmAbs val="0"/>
                                  </p:iterate>
                                  <p:childTnLst>
                                    <p:set>
                                      <p:cBhvr>
                                        <p:cTn id="34" fill="hold"/>
                                        <p:tgtEl>
                                          <p:spTgt spid="123">
                                            <p:txEl>
                                              <p:pRg st="5" end="5"/>
                                            </p:txEl>
                                          </p:spTgt>
                                        </p:tgtEl>
                                        <p:attrNameLst>
                                          <p:attrName>style.visibility</p:attrName>
                                        </p:attrNameLst>
                                      </p:cBhvr>
                                      <p:to>
                                        <p:strVal val="visible"/>
                                      </p:to>
                                    </p:set>
                                    <p:animEffect filter="wipe(left)" transition="in">
                                      <p:cBhvr>
                                        <p:cTn id="35" dur="700"/>
                                        <p:tgtEl>
                                          <p:spTgt spid="123">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3"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Wetland matters"/>
          <p:cNvSpPr txBox="1"/>
          <p:nvPr>
            <p:ph type="title"/>
          </p:nvPr>
        </p:nvSpPr>
        <p:spPr>
          <a:prstGeom prst="rect">
            <a:avLst/>
          </a:prstGeom>
        </p:spPr>
        <p:txBody>
          <a:bodyPr/>
          <a:lstStyle>
            <a:lvl1pPr marL="228600" indent="-228600">
              <a:buSzPct val="80000"/>
              <a:buBlip>
                <a:blip r:embed="rId2"/>
              </a:buBlip>
            </a:lvl1pPr>
          </a:lstStyle>
          <a:p>
            <a:pPr/>
            <a:r>
              <a:t>Wetland matters</a:t>
            </a:r>
          </a:p>
        </p:txBody>
      </p:sp>
      <p:sp>
        <p:nvSpPr>
          <p:cNvPr id="211" name="They are some of the most productive habitats on the planet.…"/>
          <p:cNvSpPr txBox="1"/>
          <p:nvPr>
            <p:ph type="body" idx="1"/>
          </p:nvPr>
        </p:nvSpPr>
        <p:spPr>
          <a:prstGeom prst="rect">
            <a:avLst/>
          </a:prstGeom>
        </p:spPr>
        <p:txBody>
          <a:bodyPr/>
          <a:lstStyle/>
          <a:p>
            <a:pPr marL="262466" indent="-262466" defTabSz="438911">
              <a:lnSpc>
                <a:spcPts val="4500"/>
              </a:lnSpc>
              <a:spcBef>
                <a:spcPts val="0"/>
              </a:spcBef>
              <a:buSzPct val="100000"/>
              <a:buChar char="•"/>
              <a:defRPr sz="2400">
                <a:solidFill>
                  <a:srgbClr val="444444"/>
                </a:solidFill>
                <a:latin typeface="Helvetica"/>
                <a:ea typeface="Helvetica"/>
                <a:cs typeface="Helvetica"/>
                <a:sym typeface="Helvetica"/>
              </a:defRPr>
            </a:pPr>
            <a:r>
              <a:t>They are some of the most productive habitats on the planet. </a:t>
            </a:r>
          </a:p>
          <a:p>
            <a:pPr marL="0" indent="243839" defTabSz="438911">
              <a:lnSpc>
                <a:spcPts val="4500"/>
              </a:lnSpc>
              <a:spcBef>
                <a:spcPts val="0"/>
              </a:spcBef>
              <a:buSzTx/>
              <a:buNone/>
              <a:defRPr sz="2400">
                <a:solidFill>
                  <a:srgbClr val="444444"/>
                </a:solidFill>
                <a:latin typeface="Helvetica"/>
                <a:ea typeface="Helvetica"/>
                <a:cs typeface="Helvetica"/>
                <a:sym typeface="Helvetica"/>
              </a:defRPr>
            </a:pPr>
            <a:r>
              <a:t>They often support high concentrations of animals—including mammals, birds, fish and invertebrates—and serve as nurseries for many of these species.</a:t>
            </a:r>
          </a:p>
          <a:p>
            <a:pPr marL="262466" indent="-262466" defTabSz="438911">
              <a:lnSpc>
                <a:spcPts val="4500"/>
              </a:lnSpc>
              <a:spcBef>
                <a:spcPts val="0"/>
              </a:spcBef>
              <a:buSzPct val="100000"/>
              <a:buChar char="•"/>
              <a:defRPr sz="2400">
                <a:solidFill>
                  <a:srgbClr val="444444"/>
                </a:solidFill>
                <a:latin typeface="Helvetica"/>
                <a:ea typeface="Helvetica"/>
                <a:cs typeface="Helvetica"/>
                <a:sym typeface="Helvetica"/>
              </a:defRPr>
            </a:pPr>
            <a:r>
              <a:t>Wetlands also support the cultivation of rice, a staple in the diet of half the world’s population. </a:t>
            </a:r>
          </a:p>
          <a:p>
            <a:pPr marL="262466" indent="-262466" defTabSz="438911">
              <a:lnSpc>
                <a:spcPts val="4500"/>
              </a:lnSpc>
              <a:spcBef>
                <a:spcPts val="0"/>
              </a:spcBef>
              <a:buSzPct val="100000"/>
              <a:buChar char="•"/>
              <a:defRPr sz="2400">
                <a:solidFill>
                  <a:srgbClr val="444444"/>
                </a:solidFill>
                <a:latin typeface="Helvetica"/>
                <a:ea typeface="Helvetica"/>
                <a:cs typeface="Helvetica"/>
                <a:sym typeface="Helvetica"/>
              </a:defRPr>
            </a:pPr>
            <a:r>
              <a:t>And they provide a range of ecosystem services that benefit humanity, including </a:t>
            </a:r>
            <a:r>
              <a:rPr b="1"/>
              <a:t>water filtration</a:t>
            </a:r>
            <a:r>
              <a:t>, water storage, </a:t>
            </a:r>
            <a:r>
              <a:rPr b="1"/>
              <a:t>storm protection</a:t>
            </a:r>
            <a:r>
              <a:t>, </a:t>
            </a:r>
            <a:r>
              <a:rPr b="1"/>
              <a:t>flood control</a:t>
            </a:r>
            <a:r>
              <a:t> and </a:t>
            </a:r>
            <a:r>
              <a:rPr b="1"/>
              <a:t>recreation</a:t>
            </a:r>
            <a:r>
              <a:t>.</a:t>
            </a:r>
          </a:p>
          <a:p>
            <a:pPr marL="0" indent="0" defTabSz="438911">
              <a:lnSpc>
                <a:spcPts val="4500"/>
              </a:lnSpc>
              <a:spcBef>
                <a:spcPts val="0"/>
              </a:spcBef>
              <a:buSzTx/>
              <a:buNone/>
              <a:defRPr sz="2400">
                <a:solidFill>
                  <a:srgbClr val="444444"/>
                </a:solidFill>
                <a:latin typeface="Helvetica"/>
                <a:ea typeface="Helvetica"/>
                <a:cs typeface="Helvetica"/>
                <a:sym typeface="Helvetica"/>
              </a:defRPr>
            </a:pPr>
          </a:p>
          <a:p>
            <a:pPr marL="0" indent="0" defTabSz="438911">
              <a:lnSpc>
                <a:spcPts val="4500"/>
              </a:lnSpc>
              <a:spcBef>
                <a:spcPts val="0"/>
              </a:spcBef>
              <a:buSzTx/>
              <a:buNone/>
              <a:defRPr sz="2400">
                <a:solidFill>
                  <a:srgbClr val="444444"/>
                </a:solidFill>
                <a:latin typeface="Helvetica"/>
                <a:ea typeface="Helvetica"/>
                <a:cs typeface="Helvetica"/>
                <a:sym typeface="Helvetica"/>
              </a:defRPr>
            </a:pPr>
            <a:r>
              <a:t>Without wetlands, cities have to spend more money to treat water for their citizens, floods are more devastating to nearby communities, storm surges from hurricanes can penetrate farther inland, animals are displaced or die out, and food supplies are disrupted, along with livelihoods.</a:t>
            </a:r>
          </a:p>
          <a:p>
            <a:pPr marL="0" indent="0" defTabSz="438911">
              <a:lnSpc>
                <a:spcPts val="4500"/>
              </a:lnSpc>
              <a:spcBef>
                <a:spcPts val="0"/>
              </a:spcBef>
              <a:buSzTx/>
              <a:buNone/>
              <a:defRPr sz="2400">
                <a:solidFill>
                  <a:srgbClr val="444444"/>
                </a:solidFill>
                <a:latin typeface="Helvetica"/>
                <a:ea typeface="Helvetica"/>
                <a:cs typeface="Helvetica"/>
                <a:sym typeface="Helvetica"/>
              </a:defRPr>
            </a:pPr>
            <a:r>
              <a:t>Destruction of wetlands is a systemic problem that calls for cooperative planning among communities, nonprofit organizations, governments, and industry.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Video clips"/>
          <p:cNvSpPr txBox="1"/>
          <p:nvPr>
            <p:ph type="title"/>
          </p:nvPr>
        </p:nvSpPr>
        <p:spPr>
          <a:prstGeom prst="rect">
            <a:avLst/>
          </a:prstGeom>
        </p:spPr>
        <p:txBody>
          <a:bodyPr/>
          <a:lstStyle/>
          <a:p>
            <a:pPr/>
            <a:r>
              <a:t>Video clips</a:t>
            </a:r>
          </a:p>
        </p:txBody>
      </p:sp>
      <p:sp>
        <p:nvSpPr>
          <p:cNvPr id="128" name="1. We need IMMEDIATE action to stop extinction crisis, David Attenborough - BBC.mp4…"/>
          <p:cNvSpPr txBox="1"/>
          <p:nvPr>
            <p:ph type="body" idx="1"/>
          </p:nvPr>
        </p:nvSpPr>
        <p:spPr>
          <a:prstGeom prst="rect">
            <a:avLst/>
          </a:prstGeom>
        </p:spPr>
        <p:txBody>
          <a:bodyPr/>
          <a:lstStyle/>
          <a:p>
            <a:pPr marL="251968" indent="-251968" defTabSz="373887">
              <a:spcBef>
                <a:spcPts val="2300"/>
              </a:spcBef>
              <a:buBlip>
                <a:blip r:embed="rId2"/>
              </a:buBlip>
              <a:defRPr sz="2304"/>
            </a:pPr>
            <a:r>
              <a:t>1. </a:t>
            </a:r>
            <a:r>
              <a:rPr u="sng">
                <a:hlinkClick r:id="rId3" invalidUrl="" action="" tgtFrame="" tooltip="" history="1" highlightClick="0" endSnd="0"/>
              </a:rPr>
              <a:t>We need IMMEDIATE action to stop extinction crisis, David Attenborough - BBC.mp4</a:t>
            </a:r>
          </a:p>
          <a:p>
            <a:pPr marL="251968" indent="-251968" defTabSz="373887">
              <a:spcBef>
                <a:spcPts val="2300"/>
              </a:spcBef>
              <a:buBlip>
                <a:blip r:embed="rId2"/>
              </a:buBlip>
              <a:defRPr sz="2304"/>
            </a:pPr>
            <a:r>
              <a:t>Extinction crisis, general human impact, actions we can take</a:t>
            </a:r>
          </a:p>
          <a:p>
            <a:pPr marL="251968" indent="-251968" defTabSz="373887">
              <a:spcBef>
                <a:spcPts val="2300"/>
              </a:spcBef>
              <a:buBlip>
                <a:blip r:embed="rId2"/>
              </a:buBlip>
              <a:defRPr sz="2304"/>
            </a:pPr>
            <a:r>
              <a:t>2. </a:t>
            </a:r>
            <a:r>
              <a:rPr u="sng">
                <a:hlinkClick r:id="rId4" invalidUrl="" action="" tgtFrame="" tooltip="" history="1" highlightClick="0" endSnd="0"/>
              </a:rPr>
              <a:t>9 Habitats That Were Ruthlessly Destroyed.mp4</a:t>
            </a:r>
          </a:p>
          <a:p>
            <a:pPr marL="251968" indent="-251968" defTabSz="373887">
              <a:spcBef>
                <a:spcPts val="2300"/>
              </a:spcBef>
              <a:buBlip>
                <a:blip r:embed="rId2"/>
              </a:buBlip>
              <a:defRPr sz="2304"/>
            </a:pPr>
            <a:r>
              <a:t>Habitat degradation, Mediterranean basin, habitat fragmentation,  Tropical Andes, impact on humans, Borneo</a:t>
            </a:r>
          </a:p>
          <a:p>
            <a:pPr marL="251968" indent="-251968" defTabSz="373887">
              <a:spcBef>
                <a:spcPts val="2300"/>
              </a:spcBef>
              <a:buBlip>
                <a:blip r:embed="rId2"/>
              </a:buBlip>
              <a:defRPr sz="2304"/>
            </a:pPr>
            <a:r>
              <a:t>3. </a:t>
            </a:r>
            <a:r>
              <a:rPr u="sng">
                <a:hlinkClick r:id="rId5" invalidUrl="" action="" tgtFrame="" tooltip="" history="1" highlightClick="0" endSnd="0"/>
              </a:rPr>
              <a:t>Habitat Loss Documentary.mp4</a:t>
            </a:r>
          </a:p>
          <a:p>
            <a:pPr marL="251968" indent="-251968" defTabSz="373887">
              <a:spcBef>
                <a:spcPts val="2300"/>
              </a:spcBef>
              <a:buBlip>
                <a:blip r:embed="rId2"/>
              </a:buBlip>
              <a:defRPr sz="2304"/>
            </a:pPr>
            <a:r>
              <a:t>From habitat loss to biodiversity</a:t>
            </a:r>
          </a:p>
          <a:p>
            <a:pPr marL="251968" indent="-251968" defTabSz="373887">
              <a:spcBef>
                <a:spcPts val="2300"/>
              </a:spcBef>
              <a:buBlip>
                <a:blip r:embed="rId2"/>
              </a:buBlip>
              <a:defRPr sz="2304"/>
            </a:pPr>
            <a:r>
              <a:t>4. </a:t>
            </a:r>
            <a:r>
              <a:rPr u="sng">
                <a:hlinkClick r:id="rId6" invalidUrl="" action="" tgtFrame="" tooltip="" history="1" highlightClick="0" endSnd="0"/>
              </a:rPr>
              <a:t>The destruction of the Amazon, explained.mp4</a:t>
            </a:r>
          </a:p>
          <a:p>
            <a:pPr marL="251968" indent="-251968" defTabSz="373887">
              <a:spcBef>
                <a:spcPts val="2300"/>
              </a:spcBef>
              <a:buBlip>
                <a:blip r:embed="rId2"/>
              </a:buBlip>
              <a:defRPr sz="2304"/>
            </a:pPr>
            <a:r>
              <a:t>Saving Amazon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Coral reef"/>
          <p:cNvSpPr txBox="1"/>
          <p:nvPr>
            <p:ph type="title"/>
          </p:nvPr>
        </p:nvSpPr>
        <p:spPr>
          <a:prstGeom prst="rect">
            <a:avLst/>
          </a:prstGeom>
        </p:spPr>
        <p:txBody>
          <a:bodyPr/>
          <a:lstStyle/>
          <a:p>
            <a:pPr/>
            <a:r>
              <a:t>Coral reef</a:t>
            </a:r>
          </a:p>
        </p:txBody>
      </p:sp>
      <p:sp>
        <p:nvSpPr>
          <p:cNvPr id="131" name="Coral reefs are one of the most vibrant and biologically diverse ecosystems on the planet. Microscopic plankton, as well as crustaceans, mollusks, sponges, fish, and marine reptiles and mammals, are all part of healthy coral reef ecosystems."/>
          <p:cNvSpPr txBox="1"/>
          <p:nvPr>
            <p:ph type="body" sz="half" idx="1"/>
          </p:nvPr>
        </p:nvSpPr>
        <p:spPr>
          <a:prstGeom prst="rect">
            <a:avLst/>
          </a:prstGeom>
        </p:spPr>
        <p:txBody>
          <a:bodyPr/>
          <a:lstStyle>
            <a:lvl1pPr marL="0" indent="0" defTabSz="457200">
              <a:spcBef>
                <a:spcPts val="0"/>
              </a:spcBef>
              <a:buSzTx/>
              <a:buNone/>
              <a:defRPr i="1" sz="1600">
                <a:solidFill>
                  <a:srgbClr val="000000"/>
                </a:solidFill>
                <a:latin typeface="Helvetica"/>
                <a:ea typeface="Helvetica"/>
                <a:cs typeface="Helvetica"/>
                <a:sym typeface="Helvetica"/>
              </a:defRPr>
            </a:lvl1pPr>
          </a:lstStyle>
          <a:p>
            <a:pPr/>
            <a:r>
              <a:t>Coral reefs are one of the most vibrant and biologically diverse ecosystems on the planet. Microscopic plankton, as well as crustaceans, mollusks, sponges, fish, and marine reptiles and mammals, are all part of healthy coral reef ecosystems. </a:t>
            </a:r>
          </a:p>
        </p:txBody>
      </p:sp>
      <p:pic>
        <p:nvPicPr>
          <p:cNvPr id="132" name="图像" descr="图像"/>
          <p:cNvPicPr>
            <a:picLocks noChangeAspect="1"/>
          </p:cNvPicPr>
          <p:nvPr/>
        </p:nvPicPr>
        <p:blipFill>
          <a:blip r:embed="rId2">
            <a:extLst/>
          </a:blip>
          <a:stretch>
            <a:fillRect/>
          </a:stretch>
        </p:blipFill>
        <p:spPr>
          <a:xfrm>
            <a:off x="-1" y="2435263"/>
            <a:ext cx="13004801" cy="73152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Coral reef"/>
          <p:cNvSpPr txBox="1"/>
          <p:nvPr>
            <p:ph type="title"/>
          </p:nvPr>
        </p:nvSpPr>
        <p:spPr>
          <a:xfrm>
            <a:off x="9102362" y="5596477"/>
            <a:ext cx="3678281" cy="2438401"/>
          </a:xfrm>
          <a:prstGeom prst="rect">
            <a:avLst/>
          </a:prstGeom>
        </p:spPr>
        <p:txBody>
          <a:bodyPr/>
          <a:lstStyle/>
          <a:p>
            <a:pPr/>
            <a:r>
              <a:t>Coral reef</a:t>
            </a:r>
          </a:p>
        </p:txBody>
      </p:sp>
      <p:pic>
        <p:nvPicPr>
          <p:cNvPr id="135" name="图像" descr="图像"/>
          <p:cNvPicPr>
            <a:picLocks noChangeAspect="1"/>
          </p:cNvPicPr>
          <p:nvPr/>
        </p:nvPicPr>
        <p:blipFill>
          <a:blip r:embed="rId2">
            <a:extLst/>
          </a:blip>
          <a:srcRect l="0" t="0" r="0" b="0"/>
          <a:stretch>
            <a:fillRect/>
          </a:stretch>
        </p:blipFill>
        <p:spPr>
          <a:xfrm>
            <a:off x="72055" y="3875032"/>
            <a:ext cx="8822184" cy="5881456"/>
          </a:xfrm>
          <a:prstGeom prst="rect">
            <a:avLst/>
          </a:prstGeom>
          <a:ln w="12700">
            <a:miter lim="400000"/>
          </a:ln>
        </p:spPr>
      </p:pic>
      <p:sp>
        <p:nvSpPr>
          <p:cNvPr id="136" name="https://scubadiverlife.com/coral-biology-part/"/>
          <p:cNvSpPr txBox="1"/>
          <p:nvPr/>
        </p:nvSpPr>
        <p:spPr>
          <a:xfrm>
            <a:off x="9102362" y="8557225"/>
            <a:ext cx="3678281"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800"/>
              </a:lnSpc>
              <a:defRPr sz="2000" u="sng">
                <a:solidFill>
                  <a:srgbClr val="0000EE"/>
                </a:solidFill>
                <a:latin typeface="Times Roman"/>
                <a:ea typeface="Times Roman"/>
                <a:cs typeface="Times Roman"/>
                <a:sym typeface="Times Roman"/>
                <a:hlinkClick r:id="rId3" invalidUrl="" action="" tgtFrame="" tooltip="" history="1" highlightClick="0" endSnd="0"/>
              </a:defRPr>
            </a:lvl1pPr>
          </a:lstStyle>
          <a:p>
            <a:pPr/>
            <a:r>
              <a:rPr>
                <a:hlinkClick r:id="rId3" invalidUrl="" action="" tgtFrame="" tooltip="" history="1" highlightClick="0" endSnd="0"/>
              </a:rPr>
              <a:t>https://scubadiverlife.com/coral-biology-part/</a:t>
            </a:r>
          </a:p>
        </p:txBody>
      </p:sp>
      <p:pic>
        <p:nvPicPr>
          <p:cNvPr id="137" name="coralpolyp_marcaumarc1200x900.jpg" descr="coralpolyp_marcaumarc1200x900.jpg"/>
          <p:cNvPicPr>
            <a:picLocks noChangeAspect="1"/>
          </p:cNvPicPr>
          <p:nvPr/>
        </p:nvPicPr>
        <p:blipFill>
          <a:blip r:embed="rId4">
            <a:extLst/>
          </a:blip>
          <a:stretch>
            <a:fillRect/>
          </a:stretch>
        </p:blipFill>
        <p:spPr>
          <a:xfrm>
            <a:off x="1163417" y="1657181"/>
            <a:ext cx="6639412" cy="3734670"/>
          </a:xfrm>
          <a:prstGeom prst="rect">
            <a:avLst/>
          </a:prstGeom>
          <a:ln w="12700">
            <a:miter lim="400000"/>
          </a:ln>
        </p:spPr>
      </p:pic>
      <p:pic>
        <p:nvPicPr>
          <p:cNvPr id="138" name="LiquidHike_bigstock-Coral-Reef-and-Tropical-fish-u-53920792-copy.jpeg" descr="LiquidHike_bigstock-Coral-Reef-and-Tropical-fish-u-53920792-copy.jpeg"/>
          <p:cNvPicPr>
            <a:picLocks noChangeAspect="1"/>
          </p:cNvPicPr>
          <p:nvPr/>
        </p:nvPicPr>
        <p:blipFill>
          <a:blip r:embed="rId5">
            <a:extLst/>
          </a:blip>
          <a:stretch>
            <a:fillRect/>
          </a:stretch>
        </p:blipFill>
        <p:spPr>
          <a:xfrm>
            <a:off x="4552317" y="-16159"/>
            <a:ext cx="8450927" cy="473024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37"/>
                                        </p:tgtEl>
                                        <p:attrNameLst>
                                          <p:attrName>style.visibility</p:attrName>
                                        </p:attrNameLst>
                                      </p:cBhvr>
                                      <p:to>
                                        <p:strVal val="visible"/>
                                      </p:to>
                                    </p:set>
                                    <p:animEffect filter="box(out)" transition="in">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138"/>
                                        </p:tgtEl>
                                        <p:attrNameLst>
                                          <p:attrName>style.visibility</p:attrName>
                                        </p:attrNameLst>
                                      </p:cBhvr>
                                      <p:to>
                                        <p:strVal val="visible"/>
                                      </p:to>
                                    </p:set>
                                    <p:animEffect filter="blinds(vertical)" transition="in">
                                      <p:cBhvr>
                                        <p:cTn id="12"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 grpId="2"/>
      <p:bldP build="whole" bldLvl="1" animBg="1" rev="0" advAuto="0" spid="137"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Videos"/>
          <p:cNvSpPr txBox="1"/>
          <p:nvPr>
            <p:ph type="title"/>
          </p:nvPr>
        </p:nvSpPr>
        <p:spPr>
          <a:prstGeom prst="rect">
            <a:avLst/>
          </a:prstGeom>
        </p:spPr>
        <p:txBody>
          <a:bodyPr/>
          <a:lstStyle/>
          <a:p>
            <a:pPr/>
            <a:r>
              <a:t>Videos</a:t>
            </a:r>
          </a:p>
        </p:txBody>
      </p:sp>
      <p:sp>
        <p:nvSpPr>
          <p:cNvPr id="141" name="1. https://www.youtube.com/watch?v=wbNeIn3vVKM (will replace with accessible video links later)…"/>
          <p:cNvSpPr txBox="1"/>
          <p:nvPr>
            <p:ph type="body" idx="1"/>
          </p:nvPr>
        </p:nvSpPr>
        <p:spPr>
          <a:prstGeom prst="rect">
            <a:avLst/>
          </a:prstGeom>
        </p:spPr>
        <p:txBody>
          <a:bodyPr/>
          <a:lstStyle/>
          <a:p>
            <a:pPr marL="354329" indent="-354329" defTabSz="525779">
              <a:spcBef>
                <a:spcPts val="3200"/>
              </a:spcBef>
              <a:buBlip>
                <a:blip r:embed="rId2"/>
              </a:buBlip>
              <a:defRPr sz="3239"/>
            </a:pPr>
            <a:r>
              <a:t>1. </a:t>
            </a:r>
            <a:r>
              <a:rPr u="sng">
                <a:hlinkClick r:id="rId3" invalidUrl="" action="" tgtFrame="" tooltip="" history="1" highlightClick="0" endSnd="0"/>
              </a:rPr>
              <a:t>https://www.youtube.com/watch?v=wbNeIn3vVKM</a:t>
            </a:r>
            <a:r>
              <a:t> (will replace with accessible video links later)</a:t>
            </a:r>
          </a:p>
          <a:p>
            <a:pPr marL="354329" indent="-354329" defTabSz="525779">
              <a:spcBef>
                <a:spcPts val="3200"/>
              </a:spcBef>
              <a:buBlip>
                <a:blip r:embed="rId2"/>
              </a:buBlip>
              <a:defRPr sz="3239"/>
            </a:pPr>
            <a:r>
              <a:t>National Geographic, Great Barrier Reef | Exploring Oceans</a:t>
            </a:r>
          </a:p>
          <a:p>
            <a:pPr marL="354329" indent="-354329" defTabSz="525779">
              <a:spcBef>
                <a:spcPts val="3200"/>
              </a:spcBef>
              <a:buBlip>
                <a:blip r:embed="rId2"/>
              </a:buBlip>
              <a:defRPr sz="3239"/>
            </a:pPr>
            <a:r>
              <a:t>2. </a:t>
            </a:r>
            <a:r>
              <a:rPr u="sng">
                <a:hlinkClick r:id="rId4" invalidUrl="" action="" tgtFrame="" tooltip="" history="1" highlightClick="0" endSnd="0"/>
              </a:rPr>
              <a:t>Coral bleaching leaves Great Barrier Reef under threat.mp4</a:t>
            </a:r>
          </a:p>
          <a:p>
            <a:pPr marL="354329" indent="-354329" defTabSz="525779">
              <a:spcBef>
                <a:spcPts val="3200"/>
              </a:spcBef>
              <a:buBlip>
                <a:blip r:embed="rId2"/>
              </a:buBlip>
              <a:defRPr sz="3239"/>
            </a:pPr>
            <a:r>
              <a:t>3. </a:t>
            </a:r>
            <a:r>
              <a:rPr u="sng">
                <a:hlinkClick r:id="rId5" invalidUrl="" action="" tgtFrame="" tooltip="" history="1" highlightClick="0" endSnd="0"/>
              </a:rPr>
              <a:t>How dead is the Great Barrier Reef.mp4</a:t>
            </a:r>
          </a:p>
          <a:p>
            <a:pPr marL="354329" indent="-354329" defTabSz="525779">
              <a:spcBef>
                <a:spcPts val="3200"/>
              </a:spcBef>
              <a:buBlip>
                <a:blip r:embed="rId2"/>
              </a:buBlip>
              <a:defRPr sz="3239"/>
            </a:pPr>
            <a:r>
              <a:t>4. </a:t>
            </a:r>
            <a:r>
              <a:rPr u="sng">
                <a:hlinkClick r:id="rId6" invalidUrl="" action="" tgtFrame="" tooltip="" history="1" highlightClick="0" endSnd="0"/>
              </a:rPr>
              <a:t>How Scientists Are Restoring The Great Barrier Reef_Travel + Leisure.mp4</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Food production impact - land use"/>
          <p:cNvSpPr txBox="1"/>
          <p:nvPr>
            <p:ph type="title"/>
          </p:nvPr>
        </p:nvSpPr>
        <p:spPr>
          <a:prstGeom prst="rect">
            <a:avLst/>
          </a:prstGeom>
        </p:spPr>
        <p:txBody>
          <a:bodyPr/>
          <a:lstStyle/>
          <a:p>
            <a:pPr/>
            <a:r>
              <a:t>Food production impact - land use</a:t>
            </a:r>
          </a:p>
        </p:txBody>
      </p:sp>
      <p:pic>
        <p:nvPicPr>
          <p:cNvPr id="144" name="图像" descr="图像"/>
          <p:cNvPicPr>
            <a:picLocks noChangeAspect="1"/>
          </p:cNvPicPr>
          <p:nvPr/>
        </p:nvPicPr>
        <p:blipFill>
          <a:blip r:embed="rId2">
            <a:extLst/>
          </a:blip>
          <a:stretch>
            <a:fillRect/>
          </a:stretch>
        </p:blipFill>
        <p:spPr>
          <a:xfrm>
            <a:off x="1422400" y="2837676"/>
            <a:ext cx="10160000" cy="64262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eforestation"/>
          <p:cNvSpPr txBox="1"/>
          <p:nvPr>
            <p:ph type="title"/>
          </p:nvPr>
        </p:nvSpPr>
        <p:spPr>
          <a:prstGeom prst="rect">
            <a:avLst/>
          </a:prstGeom>
        </p:spPr>
        <p:txBody>
          <a:bodyPr/>
          <a:lstStyle/>
          <a:p>
            <a:pPr/>
            <a:r>
              <a:t>Deforestation</a:t>
            </a:r>
          </a:p>
        </p:txBody>
      </p:sp>
      <p:pic>
        <p:nvPicPr>
          <p:cNvPr id="147" name="图像" descr="图像"/>
          <p:cNvPicPr>
            <a:picLocks noChangeAspect="1"/>
          </p:cNvPicPr>
          <p:nvPr/>
        </p:nvPicPr>
        <p:blipFill>
          <a:blip r:embed="rId2">
            <a:extLst/>
          </a:blip>
          <a:stretch>
            <a:fillRect/>
          </a:stretch>
        </p:blipFill>
        <p:spPr>
          <a:xfrm>
            <a:off x="130430" y="2571524"/>
            <a:ext cx="13004801" cy="4620127"/>
          </a:xfrm>
          <a:prstGeom prst="rect">
            <a:avLst/>
          </a:prstGeom>
          <a:ln w="12700">
            <a:miter lim="400000"/>
          </a:ln>
        </p:spPr>
      </p:pic>
      <p:sp>
        <p:nvSpPr>
          <p:cNvPr id="148" name="Cutting down large numbers of trees is called deforestation"/>
          <p:cNvSpPr txBox="1"/>
          <p:nvPr/>
        </p:nvSpPr>
        <p:spPr>
          <a:xfrm>
            <a:off x="277826" y="8512345"/>
            <a:ext cx="1217660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Cutting down large numbers of trees is called deforestation</a:t>
            </a:r>
          </a:p>
        </p:txBody>
      </p:sp>
      <p:sp>
        <p:nvSpPr>
          <p:cNvPr id="149" name="The four maps show the changing vegetation in New Zealand since 700."/>
          <p:cNvSpPr txBox="1"/>
          <p:nvPr/>
        </p:nvSpPr>
        <p:spPr>
          <a:xfrm>
            <a:off x="460614" y="7393706"/>
            <a:ext cx="10280502"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500">
                <a:solidFill>
                  <a:srgbClr val="1D3D63"/>
                </a:solidFill>
                <a:latin typeface="Helvetica"/>
                <a:ea typeface="Helvetica"/>
                <a:cs typeface="Helvetica"/>
                <a:sym typeface="Helvetica"/>
              </a:defRPr>
            </a:lvl1pPr>
          </a:lstStyle>
          <a:p>
            <a:pPr/>
            <a:r>
              <a:t>The four maps show the changing vegetation in New Zealand since 700.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eforestation"/>
          <p:cNvSpPr txBox="1"/>
          <p:nvPr>
            <p:ph type="title"/>
          </p:nvPr>
        </p:nvSpPr>
        <p:spPr>
          <a:xfrm>
            <a:off x="7195712" y="41545"/>
            <a:ext cx="5609701" cy="1961036"/>
          </a:xfrm>
          <a:prstGeom prst="rect">
            <a:avLst/>
          </a:prstGeom>
        </p:spPr>
        <p:txBody>
          <a:bodyPr/>
          <a:lstStyle/>
          <a:p>
            <a:pPr/>
            <a:r>
              <a:t>Deforestation</a:t>
            </a:r>
          </a:p>
        </p:txBody>
      </p:sp>
      <p:pic>
        <p:nvPicPr>
          <p:cNvPr id="152" name="图像" descr="图像"/>
          <p:cNvPicPr>
            <a:picLocks noChangeAspect="1"/>
          </p:cNvPicPr>
          <p:nvPr/>
        </p:nvPicPr>
        <p:blipFill>
          <a:blip r:embed="rId2">
            <a:extLst/>
          </a:blip>
          <a:stretch>
            <a:fillRect/>
          </a:stretch>
        </p:blipFill>
        <p:spPr>
          <a:xfrm>
            <a:off x="4372972" y="4946342"/>
            <a:ext cx="7664161" cy="4508331"/>
          </a:xfrm>
          <a:prstGeom prst="rect">
            <a:avLst/>
          </a:prstGeom>
          <a:ln w="12700">
            <a:miter lim="400000"/>
          </a:ln>
        </p:spPr>
      </p:pic>
      <p:pic>
        <p:nvPicPr>
          <p:cNvPr id="153" name="图像" descr="图像"/>
          <p:cNvPicPr>
            <a:picLocks noChangeAspect="1"/>
          </p:cNvPicPr>
          <p:nvPr/>
        </p:nvPicPr>
        <p:blipFill>
          <a:blip r:embed="rId3">
            <a:extLst/>
          </a:blip>
          <a:stretch>
            <a:fillRect/>
          </a:stretch>
        </p:blipFill>
        <p:spPr>
          <a:xfrm>
            <a:off x="242526" y="74657"/>
            <a:ext cx="6794940" cy="4946317"/>
          </a:xfrm>
          <a:prstGeom prst="rect">
            <a:avLst/>
          </a:prstGeom>
          <a:ln w="12700">
            <a:miter lim="400000"/>
          </a:ln>
        </p:spPr>
      </p:pic>
      <p:pic>
        <p:nvPicPr>
          <p:cNvPr id="154" name="图像" descr="图像"/>
          <p:cNvPicPr>
            <a:picLocks noChangeAspect="1"/>
          </p:cNvPicPr>
          <p:nvPr/>
        </p:nvPicPr>
        <p:blipFill>
          <a:blip r:embed="rId4">
            <a:extLst/>
          </a:blip>
          <a:stretch>
            <a:fillRect/>
          </a:stretch>
        </p:blipFill>
        <p:spPr>
          <a:xfrm>
            <a:off x="4003063" y="2349657"/>
            <a:ext cx="7189038" cy="3428619"/>
          </a:xfrm>
          <a:prstGeom prst="rect">
            <a:avLst/>
          </a:prstGeom>
          <a:ln w="12700">
            <a:miter lim="400000"/>
          </a:ln>
        </p:spPr>
      </p:pic>
      <p:sp>
        <p:nvSpPr>
          <p:cNvPr id="155" name="Covering 31% of the planet's landmass, forests are the biggest absorber of carbon on Earth.…"/>
          <p:cNvSpPr txBox="1"/>
          <p:nvPr/>
        </p:nvSpPr>
        <p:spPr>
          <a:xfrm>
            <a:off x="274493" y="5491611"/>
            <a:ext cx="3978365" cy="394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18722" indent="-218722" algn="l" defTabSz="457200">
              <a:lnSpc>
                <a:spcPts val="4200"/>
              </a:lnSpc>
              <a:buSzPct val="100000"/>
              <a:buChar char="•"/>
              <a:defRPr sz="2000">
                <a:solidFill>
                  <a:srgbClr val="515253"/>
                </a:solidFill>
                <a:latin typeface="Helvetica"/>
                <a:ea typeface="Helvetica"/>
                <a:cs typeface="Helvetica"/>
                <a:sym typeface="Helvetica"/>
              </a:defRPr>
            </a:pPr>
            <a:r>
              <a:t>Covering 31% of the planet's landmass, forests are the biggest absorber of carbon on Earth.</a:t>
            </a:r>
          </a:p>
          <a:p>
            <a:pPr marL="218722" indent="-218722" algn="l" defTabSz="457200">
              <a:lnSpc>
                <a:spcPts val="4200"/>
              </a:lnSpc>
              <a:buSzPct val="100000"/>
              <a:buChar char="•"/>
              <a:defRPr sz="2000">
                <a:solidFill>
                  <a:srgbClr val="333333"/>
                </a:solidFill>
                <a:latin typeface="Arial"/>
                <a:ea typeface="Arial"/>
                <a:cs typeface="Arial"/>
                <a:sym typeface="Arial"/>
              </a:defRPr>
            </a:pPr>
            <a:r>
              <a:t>In the past 25 years, forests shrank by 502,000 square miles (1.3 million square km) — an area bigger than the size of South Africa. In 2018, </a:t>
            </a:r>
            <a:r>
              <a:rPr u="sng">
                <a:solidFill>
                  <a:srgbClr val="026CA2"/>
                </a:solidFill>
                <a:hlinkClick r:id="rId5" invalidUrl="" action="" tgtFrame="" tooltip="" history="1" highlightClick="0" endSnd="0"/>
              </a:rPr>
              <a:t>The Guardian reported</a:t>
            </a:r>
            <a:r>
              <a:t> that every 2 seconds, a chunk of forest equivalent to the size of a soccer field is lost.</a:t>
            </a:r>
          </a:p>
        </p:txBody>
      </p:sp>
      <p:pic>
        <p:nvPicPr>
          <p:cNvPr id="156" name="图像" descr="图像"/>
          <p:cNvPicPr>
            <a:picLocks noChangeAspect="1"/>
          </p:cNvPicPr>
          <p:nvPr/>
        </p:nvPicPr>
        <p:blipFill>
          <a:blip r:embed="rId6">
            <a:extLst/>
          </a:blip>
          <a:stretch>
            <a:fillRect/>
          </a:stretch>
        </p:blipFill>
        <p:spPr>
          <a:xfrm>
            <a:off x="4325630" y="2066724"/>
            <a:ext cx="8366154" cy="6274616"/>
          </a:xfrm>
          <a:prstGeom prst="rect">
            <a:avLst/>
          </a:prstGeom>
          <a:ln w="12700">
            <a:miter lim="400000"/>
          </a:ln>
        </p:spPr>
      </p:pic>
      <p:sp>
        <p:nvSpPr>
          <p:cNvPr id="157" name="Slash-and-burn farming in Brazil"/>
          <p:cNvSpPr txBox="1"/>
          <p:nvPr/>
        </p:nvSpPr>
        <p:spPr>
          <a:xfrm>
            <a:off x="8037277" y="2156602"/>
            <a:ext cx="451713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Slash-and-burn farming in Brazil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1000" fill="hold"/>
                                        <p:tgtEl>
                                          <p:spTgt spid="153"/>
                                        </p:tgtEl>
                                        <p:attrNameLst>
                                          <p:attrName>ppt_x</p:attrName>
                                        </p:attrNameLst>
                                      </p:cBhvr>
                                      <p:tavLst>
                                        <p:tav tm="0">
                                          <p:val>
                                            <p:strVal val="#ppt_x"/>
                                          </p:val>
                                        </p:tav>
                                        <p:tav tm="100000">
                                          <p:val>
                                            <p:strVal val="#ppt_x"/>
                                          </p:val>
                                        </p:tav>
                                      </p:tavLst>
                                    </p:anim>
                                    <p:anim calcmode="lin" valueType="num">
                                      <p:cBhvr>
                                        <p:cTn id="8" dur="1000" fill="hold"/>
                                        <p:tgtEl>
                                          <p:spTgt spid="15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52"/>
                                        </p:tgtEl>
                                        <p:attrNameLst>
                                          <p:attrName>style.visibility</p:attrName>
                                        </p:attrNameLst>
                                      </p:cBhvr>
                                      <p:to>
                                        <p:strVal val="visible"/>
                                      </p:to>
                                    </p:set>
                                    <p:anim calcmode="lin" valueType="num">
                                      <p:cBhvr>
                                        <p:cTn id="13" dur="1000" fill="hold"/>
                                        <p:tgtEl>
                                          <p:spTgt spid="152"/>
                                        </p:tgtEl>
                                        <p:attrNameLst>
                                          <p:attrName>ppt_x</p:attrName>
                                        </p:attrNameLst>
                                      </p:cBhvr>
                                      <p:tavLst>
                                        <p:tav tm="0">
                                          <p:val>
                                            <p:strVal val="#ppt_x"/>
                                          </p:val>
                                        </p:tav>
                                        <p:tav tm="100000">
                                          <p:val>
                                            <p:strVal val="#ppt_x"/>
                                          </p:val>
                                        </p:tav>
                                      </p:tavLst>
                                    </p:anim>
                                    <p:anim calcmode="lin" valueType="num">
                                      <p:cBhvr>
                                        <p:cTn id="14" dur="1000" fill="hold"/>
                                        <p:tgtEl>
                                          <p:spTgt spid="15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54"/>
                                        </p:tgtEl>
                                        <p:attrNameLst>
                                          <p:attrName>style.visibility</p:attrName>
                                        </p:attrNameLst>
                                      </p:cBhvr>
                                      <p:to>
                                        <p:strVal val="visible"/>
                                      </p:to>
                                    </p:set>
                                    <p:anim calcmode="lin" valueType="num">
                                      <p:cBhvr>
                                        <p:cTn id="19" dur="1000" fill="hold"/>
                                        <p:tgtEl>
                                          <p:spTgt spid="154"/>
                                        </p:tgtEl>
                                        <p:attrNameLst>
                                          <p:attrName>ppt_x</p:attrName>
                                        </p:attrNameLst>
                                      </p:cBhvr>
                                      <p:tavLst>
                                        <p:tav tm="0">
                                          <p:val>
                                            <p:strVal val="#ppt_x"/>
                                          </p:val>
                                        </p:tav>
                                        <p:tav tm="100000">
                                          <p:val>
                                            <p:strVal val="#ppt_x"/>
                                          </p:val>
                                        </p:tav>
                                      </p:tavLst>
                                    </p:anim>
                                    <p:anim calcmode="lin" valueType="num">
                                      <p:cBhvr>
                                        <p:cTn id="20" dur="1000" fill="hold"/>
                                        <p:tgtEl>
                                          <p:spTgt spid="15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5" presetID="3" grpId="4" fill="hold">
                                  <p:stCondLst>
                                    <p:cond delay="0"/>
                                  </p:stCondLst>
                                  <p:iterate type="el" backwards="0">
                                    <p:tmAbs val="0"/>
                                  </p:iterate>
                                  <p:childTnLst>
                                    <p:set>
                                      <p:cBhvr>
                                        <p:cTn id="24" fill="hold"/>
                                        <p:tgtEl>
                                          <p:spTgt spid="155">
                                            <p:bg/>
                                          </p:spTgt>
                                        </p:tgtEl>
                                        <p:attrNameLst>
                                          <p:attrName>style.visibility</p:attrName>
                                        </p:attrNameLst>
                                      </p:cBhvr>
                                      <p:to>
                                        <p:strVal val="visible"/>
                                      </p:to>
                                    </p:set>
                                    <p:animEffect filter="blinds(vertical)" transition="in">
                                      <p:cBhvr>
                                        <p:cTn id="25" dur="500"/>
                                        <p:tgtEl>
                                          <p:spTgt spid="155">
                                            <p:bg/>
                                          </p:spTgt>
                                        </p:tgtEl>
                                      </p:cBhvr>
                                    </p:animEffect>
                                  </p:childTnLst>
                                </p:cTn>
                              </p:par>
                              <p:par>
                                <p:cTn id="26" presetClass="entr" nodeType="withEffect" presetSubtype="5" presetID="3" grpId="4" fill="hold">
                                  <p:stCondLst>
                                    <p:cond delay="0"/>
                                  </p:stCondLst>
                                  <p:iterate type="el" backwards="0">
                                    <p:tmAbs val="0"/>
                                  </p:iterate>
                                  <p:childTnLst>
                                    <p:set>
                                      <p:cBhvr>
                                        <p:cTn id="27" fill="hold"/>
                                        <p:tgtEl>
                                          <p:spTgt spid="155">
                                            <p:txEl>
                                              <p:pRg st="0" end="0"/>
                                            </p:txEl>
                                          </p:spTgt>
                                        </p:tgtEl>
                                        <p:attrNameLst>
                                          <p:attrName>style.visibility</p:attrName>
                                        </p:attrNameLst>
                                      </p:cBhvr>
                                      <p:to>
                                        <p:strVal val="visible"/>
                                      </p:to>
                                    </p:set>
                                    <p:animEffect filter="blinds(vertical)" transition="in">
                                      <p:cBhvr>
                                        <p:cTn id="28" dur="500"/>
                                        <p:tgtEl>
                                          <p:spTgt spid="15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5" presetID="3" grpId="4" fill="hold">
                                  <p:stCondLst>
                                    <p:cond delay="0"/>
                                  </p:stCondLst>
                                  <p:iterate type="el" backwards="0">
                                    <p:tmAbs val="0"/>
                                  </p:iterate>
                                  <p:childTnLst>
                                    <p:set>
                                      <p:cBhvr>
                                        <p:cTn id="32" fill="hold"/>
                                        <p:tgtEl>
                                          <p:spTgt spid="155">
                                            <p:txEl>
                                              <p:pRg st="1" end="1"/>
                                            </p:txEl>
                                          </p:spTgt>
                                        </p:tgtEl>
                                        <p:attrNameLst>
                                          <p:attrName>style.visibility</p:attrName>
                                        </p:attrNameLst>
                                      </p:cBhvr>
                                      <p:to>
                                        <p:strVal val="visible"/>
                                      </p:to>
                                    </p:set>
                                    <p:animEffect filter="blinds(vertical)" transition="in">
                                      <p:cBhvr>
                                        <p:cTn id="33" dur="500"/>
                                        <p:tgtEl>
                                          <p:spTgt spid="155">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9" presetID="15" grpId="5" fill="hold">
                                  <p:stCondLst>
                                    <p:cond delay="0"/>
                                  </p:stCondLst>
                                  <p:iterate type="el" backwards="0">
                                    <p:tmAbs val="0"/>
                                  </p:iterate>
                                  <p:childTnLst>
                                    <p:set>
                                      <p:cBhvr>
                                        <p:cTn id="37" fill="hold"/>
                                        <p:tgtEl>
                                          <p:spTgt spid="156"/>
                                        </p:tgtEl>
                                        <p:attrNameLst>
                                          <p:attrName>style.visibility</p:attrName>
                                        </p:attrNameLst>
                                      </p:cBhvr>
                                      <p:to>
                                        <p:strVal val="visible"/>
                                      </p:to>
                                    </p:set>
                                    <p:anim calcmode="lin" valueType="num">
                                      <p:cBhvr>
                                        <p:cTn id="38" dur="700" fill="hold"/>
                                        <p:tgtEl>
                                          <p:spTgt spid="156"/>
                                        </p:tgtEl>
                                        <p:attrNameLst>
                                          <p:attrName>ppt_w</p:attrName>
                                        </p:attrNameLst>
                                      </p:cBhvr>
                                      <p:tavLst>
                                        <p:tav tm="0">
                                          <p:val>
                                            <p:fltVal val="0"/>
                                          </p:val>
                                        </p:tav>
                                        <p:tav tm="100000">
                                          <p:val>
                                            <p:strVal val="#ppt_w"/>
                                          </p:val>
                                        </p:tav>
                                      </p:tavLst>
                                    </p:anim>
                                    <p:anim calcmode="lin" valueType="num">
                                      <p:cBhvr>
                                        <p:cTn id="39" dur="700" fill="hold"/>
                                        <p:tgtEl>
                                          <p:spTgt spid="156"/>
                                        </p:tgtEl>
                                        <p:attrNameLst>
                                          <p:attrName>ppt_h</p:attrName>
                                        </p:attrNameLst>
                                      </p:cBhvr>
                                      <p:tavLst>
                                        <p:tav tm="0">
                                          <p:val>
                                            <p:fltVal val="0"/>
                                          </p:val>
                                        </p:tav>
                                        <p:tav tm="100000">
                                          <p:val>
                                            <p:strVal val="#ppt_h"/>
                                          </p:val>
                                        </p:tav>
                                      </p:tavLst>
                                    </p:anim>
                                    <p:anim calcmode="lin" valueType="num">
                                      <p:cBhvr>
                                        <p:cTn id="40" dur="700" fill="hold"/>
                                        <p:tgtEl>
                                          <p:spTgt spid="156"/>
                                        </p:tgtEl>
                                        <p:attrNameLst>
                                          <p:attrName>ppt_x</p:attrName>
                                        </p:attrNameLst>
                                      </p:cBhvr>
                                      <p:tavLst>
                                        <p:tav tm="0" fmla="#ppt_x+(cos(-2*pi*(1-$))*-#ppt_x-sin(-2*pi*(1-$))*(1-#ppt_y))*(1-$)">
                                          <p:val>
                                            <p:fltVal val="0"/>
                                          </p:val>
                                        </p:tav>
                                        <p:tav tm="100000">
                                          <p:val>
                                            <p:fltVal val="1"/>
                                          </p:val>
                                        </p:tav>
                                      </p:tavLst>
                                    </p:anim>
                                    <p:anim calcmode="lin" valueType="num">
                                      <p:cBhvr>
                                        <p:cTn id="41" dur="700" fill="hold"/>
                                        <p:tgtEl>
                                          <p:spTgt spid="156"/>
                                        </p:tgtEl>
                                        <p:attrNameLst>
                                          <p:attrName>ppt_y</p:attrName>
                                        </p:attrNameLst>
                                      </p:cBhvr>
                                      <p:tavLst>
                                        <p:tav tm="0" fmla="#ppt_y+(sin(-2*pi*(1-$))*-#ppt_x+cos(-2*pi*(1-$))*(1-#ppt_y))*(1-$)">
                                          <p:val>
                                            <p:fltVal val="0"/>
                                          </p:val>
                                        </p:tav>
                                        <p:tav tm="100000">
                                          <p:val>
                                            <p:fltVal val="1"/>
                                          </p:val>
                                        </p:tav>
                                      </p:tavLst>
                                    </p:anim>
                                  </p:childTnLst>
                                </p:cTn>
                              </p:par>
                            </p:childTnLst>
                          </p:cTn>
                        </p:par>
                        <p:par>
                          <p:cTn id="42" fill="hold">
                            <p:stCondLst>
                              <p:cond delay="700"/>
                            </p:stCondLst>
                            <p:childTnLst>
                              <p:par>
                                <p:cTn id="43" presetClass="entr" nodeType="afterEffect" presetSubtype="9" presetID="15" grpId="6" fill="hold">
                                  <p:stCondLst>
                                    <p:cond delay="0"/>
                                  </p:stCondLst>
                                  <p:iterate type="el" backwards="0">
                                    <p:tmAbs val="0"/>
                                  </p:iterate>
                                  <p:childTnLst>
                                    <p:set>
                                      <p:cBhvr>
                                        <p:cTn id="44" fill="hold"/>
                                        <p:tgtEl>
                                          <p:spTgt spid="157"/>
                                        </p:tgtEl>
                                        <p:attrNameLst>
                                          <p:attrName>style.visibility</p:attrName>
                                        </p:attrNameLst>
                                      </p:cBhvr>
                                      <p:to>
                                        <p:strVal val="visible"/>
                                      </p:to>
                                    </p:set>
                                    <p:anim calcmode="lin" valueType="num">
                                      <p:cBhvr>
                                        <p:cTn id="45" dur="700" fill="hold"/>
                                        <p:tgtEl>
                                          <p:spTgt spid="157"/>
                                        </p:tgtEl>
                                        <p:attrNameLst>
                                          <p:attrName>ppt_w</p:attrName>
                                        </p:attrNameLst>
                                      </p:cBhvr>
                                      <p:tavLst>
                                        <p:tav tm="0">
                                          <p:val>
                                            <p:fltVal val="0"/>
                                          </p:val>
                                        </p:tav>
                                        <p:tav tm="100000">
                                          <p:val>
                                            <p:strVal val="#ppt_w"/>
                                          </p:val>
                                        </p:tav>
                                      </p:tavLst>
                                    </p:anim>
                                    <p:anim calcmode="lin" valueType="num">
                                      <p:cBhvr>
                                        <p:cTn id="46" dur="700" fill="hold"/>
                                        <p:tgtEl>
                                          <p:spTgt spid="157"/>
                                        </p:tgtEl>
                                        <p:attrNameLst>
                                          <p:attrName>ppt_h</p:attrName>
                                        </p:attrNameLst>
                                      </p:cBhvr>
                                      <p:tavLst>
                                        <p:tav tm="0">
                                          <p:val>
                                            <p:fltVal val="0"/>
                                          </p:val>
                                        </p:tav>
                                        <p:tav tm="100000">
                                          <p:val>
                                            <p:strVal val="#ppt_h"/>
                                          </p:val>
                                        </p:tav>
                                      </p:tavLst>
                                    </p:anim>
                                    <p:anim calcmode="lin" valueType="num">
                                      <p:cBhvr>
                                        <p:cTn id="47" dur="700" fill="hold"/>
                                        <p:tgtEl>
                                          <p:spTgt spid="157"/>
                                        </p:tgtEl>
                                        <p:attrNameLst>
                                          <p:attrName>ppt_x</p:attrName>
                                        </p:attrNameLst>
                                      </p:cBhvr>
                                      <p:tavLst>
                                        <p:tav tm="0" fmla="#ppt_x+(cos(-2*pi*(1-$))*-#ppt_x-sin(-2*pi*(1-$))*(1-#ppt_y))*(1-$)">
                                          <p:val>
                                            <p:fltVal val="0"/>
                                          </p:val>
                                        </p:tav>
                                        <p:tav tm="100000">
                                          <p:val>
                                            <p:fltVal val="1"/>
                                          </p:val>
                                        </p:tav>
                                      </p:tavLst>
                                    </p:anim>
                                    <p:anim calcmode="lin" valueType="num">
                                      <p:cBhvr>
                                        <p:cTn id="48" dur="700" fill="hold"/>
                                        <p:tgtEl>
                                          <p:spTgt spid="15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6"/>
      <p:bldP build="whole" bldLvl="1" animBg="1" rev="0" advAuto="0" spid="156" grpId="5"/>
      <p:bldP build="p" bldLvl="5" animBg="1" rev="0" advAuto="0" spid="155" grpId="4"/>
      <p:bldP build="whole" bldLvl="1" animBg="1" rev="0" advAuto="0" spid="152" grpId="2"/>
      <p:bldP build="whole" bldLvl="1" animBg="1" rev="0" advAuto="0" spid="153" grpId="1"/>
      <p:bldP build="whole" bldLvl="1" animBg="1" rev="0" advAuto="0" spid="154" grpId="3"/>
    </p:bldLst>
  </p:timing>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5E0033"/>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565F5F"/>
      </a:dk2>
      <a:lt2>
        <a:srgbClr val="C2CBCA"/>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Baskerville"/>
        <a:ea typeface="Baskerville"/>
        <a:cs typeface="Baskerville"/>
      </a:majorFont>
      <a:minorFont>
        <a:latin typeface="Baskerville"/>
        <a:ea typeface="Baskerville"/>
        <a:cs typeface="Baskervill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5">
              <a:hueOff val="85969"/>
              <a:satOff val="-7811"/>
              <a:lumOff val="-38955"/>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7BCDE0-0189-452D-9BE0-6B6CA4322EBA}"/>
</file>

<file path=customXml/itemProps2.xml><?xml version="1.0" encoding="utf-8"?>
<ds:datastoreItem xmlns:ds="http://schemas.openxmlformats.org/officeDocument/2006/customXml" ds:itemID="{1923538A-440A-4B45-B83F-3428893FA722}"/>
</file>

<file path=customXml/itemProps3.xml><?xml version="1.0" encoding="utf-8"?>
<ds:datastoreItem xmlns:ds="http://schemas.openxmlformats.org/officeDocument/2006/customXml" ds:itemID="{6708699A-5291-4FE3-B335-F062D095F9C3}"/>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